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5" r:id="rId5"/>
    <p:sldId id="263" r:id="rId6"/>
    <p:sldId id="269" r:id="rId7"/>
    <p:sldId id="266" r:id="rId8"/>
    <p:sldId id="271" r:id="rId9"/>
    <p:sldId id="267" r:id="rId10"/>
    <p:sldId id="272" r:id="rId11"/>
    <p:sldId id="268" r:id="rId12"/>
    <p:sldId id="273" r:id="rId13"/>
    <p:sldId id="262" r:id="rId14"/>
  </p:sldIdLst>
  <p:sldSz cx="18288000" cy="10287000"/>
  <p:notesSz cx="6858000" cy="9144000"/>
  <p:embeddedFontLst>
    <p:embeddedFont>
      <p:font typeface="Cafe24 Ssurround" panose="020B0600000101010101" charset="-127"/>
      <p:bold r:id="rId16"/>
    </p:embeddedFont>
    <p:embeddedFont>
      <p:font typeface="Cafe24 Ssurround air" panose="020B0600000101010101" charset="-127"/>
      <p:regular r:id="rId17"/>
    </p:embeddedFont>
    <p:embeddedFont>
      <p:font typeface="Pretendard Light" panose="020B0600000101010101" charset="-127"/>
      <p:regular r:id="rId18"/>
    </p:embeddedFont>
    <p:embeddedFont>
      <p:font typeface="Cambria Math" panose="02040503050406030204" pitchFamily="18" charset="0"/>
      <p:regular r:id="rId19"/>
    </p:embeddedFont>
    <p:embeddedFont>
      <p:font typeface="TDTD순고딕" panose="020B0600000101010101" charset="0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2CE"/>
    <a:srgbClr val="CADAEA"/>
    <a:srgbClr val="D26A5C"/>
    <a:srgbClr val="4F6D7A"/>
    <a:srgbClr val="EFF3F8"/>
    <a:srgbClr val="7D95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2411" autoAdjust="0"/>
  </p:normalViewPr>
  <p:slideViewPr>
    <p:cSldViewPr>
      <p:cViewPr varScale="1">
        <p:scale>
          <a:sx n="53" d="100"/>
          <a:sy n="53" d="100"/>
        </p:scale>
        <p:origin x="12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미국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미국</c:v>
                </c:pt>
              </c:strCache>
            </c:strRef>
          </c:tx>
          <c:dPt>
            <c:idx val="0"/>
            <c:bubble3D val="0"/>
            <c:spPr>
              <a:solidFill>
                <a:srgbClr val="D26A5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161-41B8-AB13-D6013DA06983}"/>
              </c:ext>
            </c:extLst>
          </c:dPt>
          <c:dPt>
            <c:idx val="1"/>
            <c:bubble3D val="0"/>
            <c:spPr>
              <a:solidFill>
                <a:srgbClr val="4F6D7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161-41B8-AB13-D6013DA06983}"/>
              </c:ext>
            </c:extLst>
          </c:dPt>
          <c:cat>
            <c:strRef>
              <c:f>Sheet1!$A$2:$A$3</c:f>
              <c:strCache>
                <c:ptCount val="2"/>
                <c:pt idx="0">
                  <c:v>실내 체류 시간(%)</c:v>
                </c:pt>
                <c:pt idx="1">
                  <c:v>실외 체류 시간(%)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87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61-41B8-AB13-D6013DA069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glow rad="127000">
        <a:schemeClr val="accent1">
          <a:alpha val="96000"/>
        </a:schemeClr>
      </a:glow>
    </a:effectLst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캐나다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캐나다</c:v>
                </c:pt>
              </c:strCache>
            </c:strRef>
          </c:tx>
          <c:spPr>
            <a:solidFill>
              <a:srgbClr val="D26A5C"/>
            </a:solidFill>
          </c:spPr>
          <c:dPt>
            <c:idx val="0"/>
            <c:bubble3D val="0"/>
            <c:spPr>
              <a:solidFill>
                <a:srgbClr val="D26A5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509-4C5F-B9AF-210F89E2804D}"/>
              </c:ext>
            </c:extLst>
          </c:dPt>
          <c:dPt>
            <c:idx val="1"/>
            <c:bubble3D val="0"/>
            <c:spPr>
              <a:solidFill>
                <a:srgbClr val="4F6D7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09-4C5F-B9AF-210F89E2804D}"/>
              </c:ext>
            </c:extLst>
          </c:dPt>
          <c:cat>
            <c:strRef>
              <c:f>Sheet1!$A$2:$A$3</c:f>
              <c:strCache>
                <c:ptCount val="2"/>
                <c:pt idx="0">
                  <c:v>실내 체류 시간(%)</c:v>
                </c:pt>
                <c:pt idx="1">
                  <c:v>실외 체류 시간(%)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88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509-4C5F-B9AF-210F89E280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독일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독일</c:v>
                </c:pt>
              </c:strCache>
            </c:strRef>
          </c:tx>
          <c:spPr>
            <a:solidFill>
              <a:srgbClr val="D26A5C"/>
            </a:solidFill>
          </c:spPr>
          <c:dPt>
            <c:idx val="0"/>
            <c:bubble3D val="0"/>
            <c:spPr>
              <a:solidFill>
                <a:srgbClr val="D26A5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C0C-411A-BB7D-AA438BCFA2AF}"/>
              </c:ext>
            </c:extLst>
          </c:dPt>
          <c:dPt>
            <c:idx val="1"/>
            <c:bubble3D val="0"/>
            <c:spPr>
              <a:solidFill>
                <a:srgbClr val="4F6D7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C0C-411A-BB7D-AA438BCFA2AF}"/>
              </c:ext>
            </c:extLst>
          </c:dPt>
          <c:cat>
            <c:strRef>
              <c:f>Sheet1!$A$2:$A$3</c:f>
              <c:strCache>
                <c:ptCount val="2"/>
                <c:pt idx="0">
                  <c:v>실내 체류 시간(%)</c:v>
                </c:pt>
                <c:pt idx="1">
                  <c:v>실외 체류 시간(%)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0C-411A-BB7D-AA438BCFA2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한국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한국</c:v>
                </c:pt>
              </c:strCache>
            </c:strRef>
          </c:tx>
          <c:spPr>
            <a:solidFill>
              <a:srgbClr val="4F6D7A"/>
            </a:solidFill>
          </c:spPr>
          <c:dPt>
            <c:idx val="0"/>
            <c:bubble3D val="0"/>
            <c:spPr>
              <a:solidFill>
                <a:srgbClr val="D26A5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678-434D-9154-9261432EB5BA}"/>
              </c:ext>
            </c:extLst>
          </c:dPt>
          <c:dPt>
            <c:idx val="1"/>
            <c:bubble3D val="0"/>
            <c:spPr>
              <a:solidFill>
                <a:srgbClr val="4F6D7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678-434D-9154-9261432EB5BA}"/>
              </c:ext>
            </c:extLst>
          </c:dPt>
          <c:cat>
            <c:strRef>
              <c:f>Sheet1!$A$2:$A$3</c:f>
              <c:strCache>
                <c:ptCount val="2"/>
                <c:pt idx="0">
                  <c:v>실내 체류 시간(%)</c:v>
                </c:pt>
                <c:pt idx="1">
                  <c:v>실외 체류 시간(%)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678-434D-9154-9261432EB5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Number of Deaths in 2021 (million)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4F6D7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08A-4599-8C2D-F8CEBC60D773}"/>
              </c:ext>
            </c:extLst>
          </c:dPt>
          <c:dPt>
            <c:idx val="1"/>
            <c:invertIfNegative val="0"/>
            <c:bubble3D val="0"/>
            <c:spPr>
              <a:solidFill>
                <a:srgbClr val="D26A5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08A-4599-8C2D-F8CEBC60D773}"/>
              </c:ext>
            </c:extLst>
          </c:dPt>
          <c:dPt>
            <c:idx val="2"/>
            <c:invertIfNegative val="0"/>
            <c:bubble3D val="0"/>
            <c:spPr>
              <a:solidFill>
                <a:srgbClr val="4F6D7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08A-4599-8C2D-F8CEBC60D773}"/>
              </c:ext>
            </c:extLst>
          </c:dPt>
          <c:dPt>
            <c:idx val="3"/>
            <c:invertIfNegative val="0"/>
            <c:bubble3D val="0"/>
            <c:spPr>
              <a:solidFill>
                <a:srgbClr val="4F6D7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08A-4599-8C2D-F8CEBC60D773}"/>
              </c:ext>
            </c:extLst>
          </c:dPt>
          <c:dPt>
            <c:idx val="4"/>
            <c:invertIfNegative val="0"/>
            <c:bubble3D val="0"/>
            <c:spPr>
              <a:solidFill>
                <a:srgbClr val="4F6D7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808A-4599-8C2D-F8CEBC60D773}"/>
              </c:ext>
            </c:extLst>
          </c:dPt>
          <c:cat>
            <c:strRef>
              <c:f>Sheet1!$A$2:$A$6</c:f>
              <c:strCache>
                <c:ptCount val="5"/>
                <c:pt idx="0">
                  <c:v>High Blood Pressure</c:v>
                </c:pt>
                <c:pt idx="1">
                  <c:v>Air Pollution</c:v>
                </c:pt>
                <c:pt idx="2">
                  <c:v>Tobacco</c:v>
                </c:pt>
                <c:pt idx="3">
                  <c:v>Dietary Risks</c:v>
                </c:pt>
                <c:pt idx="4">
                  <c:v>High Glucose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10.8</c:v>
                </c:pt>
                <c:pt idx="1">
                  <c:v>8.1</c:v>
                </c:pt>
                <c:pt idx="2">
                  <c:v>7.7</c:v>
                </c:pt>
                <c:pt idx="3">
                  <c:v>6.9</c:v>
                </c:pt>
                <c:pt idx="4">
                  <c:v>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8A-4599-8C2D-F8CEBC60D7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6692527"/>
        <c:axId val="936693967"/>
      </c:barChart>
      <c:catAx>
        <c:axId val="936692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36693967"/>
        <c:crosses val="autoZero"/>
        <c:auto val="1"/>
        <c:lblAlgn val="ctr"/>
        <c:lblOffset val="100"/>
        <c:noMultiLvlLbl val="0"/>
      </c:catAx>
      <c:valAx>
        <c:axId val="936693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36692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55FB5-CCE0-435E-A3AD-68FD9BEC5C4A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5DEC1-00AE-4939-9921-080F1263E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889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ko-KR" altLang="en-US" dirty="0" err="1"/>
              <a:t>인하이음팀</a:t>
            </a:r>
            <a:r>
              <a:rPr lang="ko-KR" altLang="en-US" dirty="0"/>
              <a:t> </a:t>
            </a:r>
            <a:r>
              <a:rPr lang="ko-KR" altLang="en-US" dirty="0" err="1"/>
              <a:t>캡스톤</a:t>
            </a:r>
            <a:r>
              <a:rPr lang="ko-KR" altLang="en-US" dirty="0"/>
              <a:t> 디자인 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5DEC1-00AE-4939-9921-080F1263E07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132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학습된 모델로 지난 일주일간의 데이터를 통해 다음날의 </a:t>
            </a:r>
            <a:r>
              <a:rPr lang="en-US" altLang="ko-KR" dirty="0"/>
              <a:t>24</a:t>
            </a:r>
            <a:r>
              <a:rPr lang="ko-KR" altLang="en-US" dirty="0"/>
              <a:t>시간의 데이터를 </a:t>
            </a:r>
            <a:r>
              <a:rPr lang="en-US" altLang="ko-KR" dirty="0"/>
              <a:t>3</a:t>
            </a:r>
            <a:r>
              <a:rPr lang="ko-KR" altLang="en-US" dirty="0"/>
              <a:t>시간 간격으로 예측하였습니다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5DEC1-00AE-4939-9921-080F1263E07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013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마지막으로는 요약 리포트 작성 기능입니다</a:t>
            </a:r>
            <a:r>
              <a:rPr lang="en-US" altLang="ko-KR" dirty="0"/>
              <a:t>, </a:t>
            </a:r>
            <a:r>
              <a:rPr lang="ko-KR" altLang="en-US" dirty="0"/>
              <a:t>센서 데이터와 기상청 </a:t>
            </a:r>
            <a:r>
              <a:rPr lang="en-US" altLang="ko-KR" dirty="0"/>
              <a:t>API</a:t>
            </a:r>
            <a:r>
              <a:rPr lang="ko-KR" altLang="en-US" dirty="0"/>
              <a:t>를 통해 외부 기상 데이터와 통합합니다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5DEC1-00AE-4939-9921-080F1263E07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798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요약된 정보를 토대로 행동 가이드 및 외부 환경 정보를 한 눈에 볼 수 있게 제공하였습니다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시연 영상을 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5DEC1-00AE-4939-9921-080F1263E07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272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프로젝트는 시설 이용자로 하여금 시설물 관리에 도움을 줄 수 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다양한 환경에 대응 가능한 기본 템플릿 역할을 수행할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이상으로 </a:t>
            </a:r>
            <a:r>
              <a:rPr lang="ko-KR" altLang="en-US" dirty="0" err="1"/>
              <a:t>인하이음</a:t>
            </a:r>
            <a:r>
              <a:rPr lang="ko-KR" altLang="en-US" dirty="0"/>
              <a:t> 팀 발표를 마치겠습니다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5DEC1-00AE-4939-9921-080F1263E07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4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5DEC1-00AE-4939-9921-080F1263E07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27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인하이음팀은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명으로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팀장 오수빈 학우는 </a:t>
            </a:r>
            <a:r>
              <a:rPr lang="en-US" altLang="ko-KR" dirty="0"/>
              <a:t>IoT </a:t>
            </a:r>
            <a:r>
              <a:rPr lang="ko-KR" altLang="en-US" dirty="0"/>
              <a:t>센서와 데이터 수집 관련 </a:t>
            </a:r>
            <a:r>
              <a:rPr lang="ko-KR" altLang="en-US" dirty="0" err="1"/>
              <a:t>벡엔드</a:t>
            </a:r>
            <a:r>
              <a:rPr lang="ko-KR" altLang="en-US" dirty="0"/>
              <a:t> 구현을 담당하였고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팀원 </a:t>
            </a:r>
            <a:r>
              <a:rPr lang="ko-KR" altLang="en-US" dirty="0" err="1"/>
              <a:t>이시현은</a:t>
            </a:r>
            <a:r>
              <a:rPr lang="ko-KR" altLang="en-US" dirty="0"/>
              <a:t> </a:t>
            </a:r>
            <a:r>
              <a:rPr lang="en-US" altLang="ko-KR" dirty="0"/>
              <a:t>CICD</a:t>
            </a:r>
            <a:r>
              <a:rPr lang="ko-KR" altLang="en-US" dirty="0"/>
              <a:t>를 기반으로 한 클라우드 인프라와 프론트 구현을 담당하였습니다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5DEC1-00AE-4939-9921-080F1263E07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857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실내 공기질의 패턴 분석 및 예측 솔루션 개발 프로젝트를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5DEC1-00AE-4939-9921-080F1263E07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095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Global Air Report</a:t>
            </a:r>
            <a:r>
              <a:rPr lang="ko-KR" altLang="en-US" dirty="0"/>
              <a:t>에 따르면 대기오염은 고혈압에 이어 두 번째 사망 원인으로 손꼽혔습니다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주요 </a:t>
            </a:r>
            <a:r>
              <a:rPr lang="en-US" altLang="ko-KR" dirty="0"/>
              <a:t>OECD </a:t>
            </a:r>
            <a:r>
              <a:rPr lang="ko-KR" altLang="en-US" dirty="0"/>
              <a:t>국가 국민들은 하루의 </a:t>
            </a:r>
            <a:r>
              <a:rPr lang="en-US" altLang="ko-KR" dirty="0"/>
              <a:t>85% </a:t>
            </a:r>
            <a:r>
              <a:rPr lang="ko-KR" altLang="en-US" dirty="0"/>
              <a:t>이상을 실내에서 보내고 있어</a:t>
            </a:r>
            <a:r>
              <a:rPr lang="en-US" altLang="ko-KR" dirty="0"/>
              <a:t>, </a:t>
            </a:r>
            <a:r>
              <a:rPr lang="ko-KR" altLang="en-US" dirty="0"/>
              <a:t>실내 </a:t>
            </a:r>
            <a:r>
              <a:rPr lang="ko-KR" altLang="en-US" dirty="0" err="1"/>
              <a:t>공기질</a:t>
            </a:r>
            <a:r>
              <a:rPr lang="ko-KR" altLang="en-US" dirty="0"/>
              <a:t> 관리가 중요합니다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 저희는 실내 공기질의</a:t>
            </a:r>
            <a:r>
              <a:rPr lang="en-US" altLang="ko-KR" dirty="0"/>
              <a:t> </a:t>
            </a:r>
            <a:r>
              <a:rPr lang="ko-KR" altLang="en-US" dirty="0"/>
              <a:t>패턴 분석</a:t>
            </a:r>
            <a:r>
              <a:rPr lang="en-US" altLang="ko-KR" dirty="0"/>
              <a:t>, </a:t>
            </a:r>
            <a:r>
              <a:rPr lang="ko-KR" altLang="en-US" dirty="0"/>
              <a:t>예측 기능을 통해 보다 효율적인 실내 </a:t>
            </a:r>
            <a:r>
              <a:rPr lang="ko-KR" altLang="en-US" dirty="0" err="1"/>
              <a:t>공기질</a:t>
            </a:r>
            <a:r>
              <a:rPr lang="ko-KR" altLang="en-US" dirty="0"/>
              <a:t> 관리가 가능한 솔루션을 만들고자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5DEC1-00AE-4939-9921-080F1263E07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504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A0A21-05E4-5924-2450-7FBB2068B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536A3-E3D3-182A-E12C-691600F452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E38979-5058-109E-C4BD-30B0DCB04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저희 개발 내용을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센서를 통해 온도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 </a:t>
            </a:r>
            <a:r>
              <a:rPr lang="ko-KR" altLang="en-US" dirty="0"/>
              <a:t>등 다양한 데이터를 측정하고</a:t>
            </a:r>
            <a:r>
              <a:rPr lang="en-US" altLang="ko-KR" dirty="0"/>
              <a:t>, MQTT</a:t>
            </a:r>
            <a:r>
              <a:rPr lang="ko-KR" altLang="en-US" dirty="0"/>
              <a:t> 프로토콜을 사용하여 데이터를 전송하였습니다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수집된 데이터는 </a:t>
            </a:r>
            <a:r>
              <a:rPr lang="ko-KR" altLang="en-US" dirty="0" err="1"/>
              <a:t>전처리</a:t>
            </a:r>
            <a:r>
              <a:rPr lang="ko-KR" altLang="en-US" dirty="0"/>
              <a:t> 서버를 거쳐 </a:t>
            </a:r>
            <a:r>
              <a:rPr lang="en-US" altLang="ko-KR" dirty="0" err="1"/>
              <a:t>TimescaleDB</a:t>
            </a:r>
            <a:r>
              <a:rPr lang="ko-KR" altLang="en-US" dirty="0"/>
              <a:t>에 저장되고 데이터 분석 서버를 통해 유의미한 정보를 생성합니다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 유저 대시보드를 통해 생성된 정보를 볼 수 있도록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0C0CDF-CC90-E9D2-DE19-FC435BF90D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5DEC1-00AE-4939-9921-080F1263E07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06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패턴 분석은 클러스터링 기법을 이용하여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실루엣 스코어를 이용하여 최적의 </a:t>
            </a:r>
            <a:r>
              <a:rPr lang="en-US" altLang="ko-KR" dirty="0"/>
              <a:t>K </a:t>
            </a:r>
            <a:r>
              <a:rPr lang="ko-KR" altLang="en-US" dirty="0"/>
              <a:t>개수를 찾고</a:t>
            </a:r>
            <a:r>
              <a:rPr lang="en-US" altLang="ko-KR" dirty="0"/>
              <a:t>, K-Means </a:t>
            </a:r>
            <a:r>
              <a:rPr lang="ko-KR" altLang="en-US" dirty="0"/>
              <a:t>기반 클러스터링을 하여 주로 나타나는 값끼리 군집을 생성하였습니다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5DEC1-00AE-4939-9921-080F1263E07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672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46AF5-1B3C-1418-4E16-AB2CA83E0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59E3B9-327A-B62A-A8F8-D2DA15E99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E3EC5A-8CDD-14C5-3208-6C2BC96CF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생성된 군집에서</a:t>
            </a:r>
            <a:r>
              <a:rPr lang="en-US" altLang="ko-KR" dirty="0"/>
              <a:t>, </a:t>
            </a:r>
            <a:r>
              <a:rPr lang="ko-KR" altLang="en-US" dirty="0"/>
              <a:t>시간 비율</a:t>
            </a:r>
            <a:r>
              <a:rPr lang="en-US" altLang="ko-KR" dirty="0"/>
              <a:t>, </a:t>
            </a:r>
            <a:r>
              <a:rPr lang="ko-KR" altLang="en-US" dirty="0"/>
              <a:t>주로 나타나는 시간</a:t>
            </a:r>
            <a:r>
              <a:rPr lang="en-US" altLang="ko-KR" dirty="0"/>
              <a:t>, </a:t>
            </a:r>
            <a:r>
              <a:rPr lang="ko-KR" altLang="en-US" dirty="0"/>
              <a:t>중앙값 정보를 추출하였습니다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D39C4A-BE9F-4F87-7644-D9A2194B1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5DEC1-00AE-4939-9921-080F1263E07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530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환경 예측 기능입니다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모델을 기반으로 가지고 있는 데이터를 슬라이딩 윈도우 기법과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시계열 특성을 학습할 수 있도록 </a:t>
            </a:r>
            <a:r>
              <a:rPr lang="en-US" altLang="ko-KR" dirty="0"/>
              <a:t>feature</a:t>
            </a:r>
            <a:r>
              <a:rPr lang="ko-KR" altLang="en-US" dirty="0"/>
              <a:t>를 추가하여 모델을 학습시켰습니다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5DEC1-00AE-4939-9921-080F1263E07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093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34.png"/><Relationship Id="rId4" Type="http://schemas.openxmlformats.org/officeDocument/2006/relationships/image" Target="../media/image15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1.jp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hart" Target="../charts/chart5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12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chart" Target="../charts/chart3.xml"/><Relationship Id="rId5" Type="http://schemas.openxmlformats.org/officeDocument/2006/relationships/image" Target="../media/image16.png"/><Relationship Id="rId10" Type="http://schemas.openxmlformats.org/officeDocument/2006/relationships/chart" Target="../charts/chart2.xml"/><Relationship Id="rId4" Type="http://schemas.openxmlformats.org/officeDocument/2006/relationships/image" Target="../media/image15.png"/><Relationship Id="rId9" Type="http://schemas.openxmlformats.org/officeDocument/2006/relationships/chart" Target="../charts/chart1.xml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B2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130300"/>
            <a:ext cx="16408400" cy="842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939800"/>
            <a:ext cx="16408400" cy="8369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508000"/>
            <a:ext cx="5499100" cy="1003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8400" y="1104900"/>
            <a:ext cx="3289300" cy="55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6070600" y="3009900"/>
            <a:ext cx="6159500" cy="596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299200" y="3048000"/>
            <a:ext cx="576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333333"/>
                </a:solidFill>
                <a:latin typeface="Cafe24 Ssurround air"/>
              </a:rPr>
              <a:t>2025-1</a:t>
            </a:r>
            <a:r>
              <a:rPr lang="ko-KR" sz="3000" b="0" i="0" u="none" strike="noStrike">
                <a:solidFill>
                  <a:srgbClr val="333333"/>
                </a:solidFill>
                <a:ea typeface="Cafe24 Ssurround air"/>
              </a:rPr>
              <a:t>학기</a:t>
            </a:r>
            <a:r>
              <a:rPr lang="en-US" sz="3000" b="0" i="0" u="none" strike="noStrike">
                <a:solidFill>
                  <a:srgbClr val="333333"/>
                </a:solidFill>
                <a:latin typeface="Cafe24 Ssurround air"/>
              </a:rPr>
              <a:t> </a:t>
            </a:r>
            <a:r>
              <a:rPr lang="ko-KR" sz="3000" b="0" i="0" u="none" strike="noStrike">
                <a:solidFill>
                  <a:srgbClr val="333333"/>
                </a:solidFill>
                <a:ea typeface="Cafe24 Ssurround air"/>
              </a:rPr>
              <a:t>캡스톤디자인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63900" y="3670300"/>
            <a:ext cx="11760200" cy="290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400" b="0" i="0" u="none" strike="noStrike" spc="-200" dirty="0">
                <a:solidFill>
                  <a:srgbClr val="778DB1"/>
                </a:solidFill>
                <a:ea typeface="Cafe24 Ssurround"/>
              </a:rPr>
              <a:t>성과</a:t>
            </a:r>
            <a:r>
              <a:rPr lang="ko-KR" sz="16400" b="0" i="0" u="none" strike="noStrike" spc="-200" dirty="0">
                <a:solidFill>
                  <a:srgbClr val="333333"/>
                </a:solidFill>
                <a:ea typeface="Cafe24 Ssurround"/>
              </a:rPr>
              <a:t>발표회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" y="5041900"/>
            <a:ext cx="5346700" cy="106553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46200" y="5397500"/>
            <a:ext cx="2565400" cy="308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820000">
            <a:off x="15684500" y="4749800"/>
            <a:ext cx="584200" cy="660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9800" y="1930400"/>
            <a:ext cx="164084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86700" y="7848600"/>
            <a:ext cx="25146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045BB-4424-82D5-137D-94D8C32BC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A306B37-4F4E-F6C2-6A9E-201C823BE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612900"/>
            <a:ext cx="17716500" cy="8394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1B610C8-5318-8933-D406-876D07501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41300"/>
            <a:ext cx="17716500" cy="951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3ADA67B-E368-25D2-0BBE-82E15375C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1511300"/>
            <a:ext cx="177165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4C88176-0190-886A-3365-0F3D3AB38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901700"/>
            <a:ext cx="6172200" cy="1168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43AF2AB-F46A-AD02-CB5C-8CC726AFAD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9500" y="622300"/>
            <a:ext cx="2514600" cy="762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4AF0C2D-68FE-C8DD-C8C9-C50234EFCB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">
            <a:off x="5168900" y="508000"/>
            <a:ext cx="1638300" cy="774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3EEA66B-F7F2-A4D1-B840-6A9C988F1B04}"/>
              </a:ext>
            </a:extLst>
          </p:cNvPr>
          <p:cNvSpPr txBox="1"/>
          <p:nvPr/>
        </p:nvSpPr>
        <p:spPr>
          <a:xfrm>
            <a:off x="5943600" y="977900"/>
            <a:ext cx="632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개발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내용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 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F8D8532-1B82-6450-8374-FCE857F38FE0}"/>
              </a:ext>
            </a:extLst>
          </p:cNvPr>
          <p:cNvSpPr txBox="1"/>
          <p:nvPr/>
        </p:nvSpPr>
        <p:spPr>
          <a:xfrm>
            <a:off x="812800" y="1028700"/>
            <a:ext cx="438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2025-1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학기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캡스톤디자인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성과발표회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F66C3F6-B8E9-D96A-3A75-8FC942CF5CC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44" y="3780416"/>
            <a:ext cx="17621632" cy="405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47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E98AA-40D4-93D2-2BAA-F7354F6F6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DB0792D-D38E-235E-CD51-DF703D16E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612900"/>
            <a:ext cx="17716500" cy="8394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2F720DD-5EC2-BABE-C20D-391CE6F55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41300"/>
            <a:ext cx="17716500" cy="951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F0F42C2-778F-F539-A318-EF7AD78FE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1511300"/>
            <a:ext cx="177165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1E4CE7B-74F0-5E41-5143-135A1B69D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901700"/>
            <a:ext cx="6172200" cy="1168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65D61C9-74FC-5933-E960-BB482B7012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9500" y="622300"/>
            <a:ext cx="2514600" cy="762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4FA375F-1799-940E-81DE-91D37829BA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">
            <a:off x="5168900" y="508000"/>
            <a:ext cx="1638300" cy="774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BCFD255B-FE9E-51FA-E809-853CFDD0BB8B}"/>
              </a:ext>
            </a:extLst>
          </p:cNvPr>
          <p:cNvSpPr txBox="1"/>
          <p:nvPr/>
        </p:nvSpPr>
        <p:spPr>
          <a:xfrm>
            <a:off x="5943600" y="977900"/>
            <a:ext cx="632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개발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내용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 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A91AA1B-B4B6-41D1-F6C7-DA79CFB493E3}"/>
              </a:ext>
            </a:extLst>
          </p:cNvPr>
          <p:cNvSpPr txBox="1"/>
          <p:nvPr/>
        </p:nvSpPr>
        <p:spPr>
          <a:xfrm>
            <a:off x="812800" y="1028700"/>
            <a:ext cx="438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2025-1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학기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캡스톤디자인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성과발표회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B5C728-CC24-C7AA-A281-AC8883A322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671" y="2250954"/>
            <a:ext cx="7282657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55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7C395-0539-DC70-A7B5-1182FC1F5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53D904B-D899-842A-CFDF-F905CD320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612900"/>
            <a:ext cx="17716500" cy="8394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B72239F-F0E2-A45C-9212-E059E93EA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41300"/>
            <a:ext cx="17716500" cy="951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0377314-1E43-6DFD-DB3A-03D72160C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1511300"/>
            <a:ext cx="177165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9CF4144-483F-6C74-DB7D-B6C23573C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901700"/>
            <a:ext cx="6172200" cy="1168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2FE18E0-D128-350B-BCC4-30283FA26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9500" y="622300"/>
            <a:ext cx="2514600" cy="762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80DDF64-03E7-92CE-F3A8-B9490675A2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">
            <a:off x="5168900" y="508000"/>
            <a:ext cx="1638300" cy="774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419D580-9414-C321-AF2A-8B67B7FB08BC}"/>
              </a:ext>
            </a:extLst>
          </p:cNvPr>
          <p:cNvSpPr txBox="1"/>
          <p:nvPr/>
        </p:nvSpPr>
        <p:spPr>
          <a:xfrm>
            <a:off x="5943600" y="977900"/>
            <a:ext cx="632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개발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내용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 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3E34DD5-149A-4708-E134-52A6D74A954D}"/>
              </a:ext>
            </a:extLst>
          </p:cNvPr>
          <p:cNvSpPr txBox="1"/>
          <p:nvPr/>
        </p:nvSpPr>
        <p:spPr>
          <a:xfrm>
            <a:off x="812800" y="1028700"/>
            <a:ext cx="438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2025-1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학기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캡스톤디자인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성과발표회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9C7FBD8-8712-FA7B-83AD-98614AF4A29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0" y="3963458"/>
            <a:ext cx="15240000" cy="206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6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B2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612900"/>
            <a:ext cx="17716500" cy="839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41300"/>
            <a:ext cx="17716500" cy="9512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1511300"/>
            <a:ext cx="17716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901700"/>
            <a:ext cx="61722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9500" y="622300"/>
            <a:ext cx="25146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">
            <a:off x="5168900" y="508000"/>
            <a:ext cx="1638300" cy="774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943600" y="977900"/>
            <a:ext cx="632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기대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및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 </a:t>
            </a: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효과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1028700"/>
            <a:ext cx="438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2025-1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학기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캡스톤디자인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성과발표회</a:t>
            </a:r>
          </a:p>
        </p:txBody>
      </p:sp>
      <p:sp>
        <p:nvSpPr>
          <p:cNvPr id="12" name="Freeform 21">
            <a:extLst>
              <a:ext uri="{FF2B5EF4-FFF2-40B4-BE49-F238E27FC236}">
                <a16:creationId xmlns:a16="http://schemas.microsoft.com/office/drawing/2014/main" id="{A8C6A7D8-CB21-041B-2BB3-AE3B097A6C43}"/>
              </a:ext>
            </a:extLst>
          </p:cNvPr>
          <p:cNvSpPr/>
          <p:nvPr/>
        </p:nvSpPr>
        <p:spPr>
          <a:xfrm>
            <a:off x="2563604" y="5020310"/>
            <a:ext cx="5107197" cy="3755390"/>
          </a:xfrm>
          <a:custGeom>
            <a:avLst/>
            <a:gdLst/>
            <a:ahLst/>
            <a:cxnLst/>
            <a:rect l="l" t="t" r="r" b="b"/>
            <a:pathLst>
              <a:path w="1345105" h="815755">
                <a:moveTo>
                  <a:pt x="33349" y="0"/>
                </a:moveTo>
                <a:lnTo>
                  <a:pt x="1311756" y="0"/>
                </a:lnTo>
                <a:cubicBezTo>
                  <a:pt x="1330174" y="0"/>
                  <a:pt x="1345105" y="14931"/>
                  <a:pt x="1345105" y="33349"/>
                </a:cubicBezTo>
                <a:lnTo>
                  <a:pt x="1345105" y="782405"/>
                </a:lnTo>
                <a:cubicBezTo>
                  <a:pt x="1345105" y="791250"/>
                  <a:pt x="1341592" y="799733"/>
                  <a:pt x="1335338" y="805987"/>
                </a:cubicBezTo>
                <a:cubicBezTo>
                  <a:pt x="1329083" y="812241"/>
                  <a:pt x="1320601" y="815755"/>
                  <a:pt x="1311756" y="815755"/>
                </a:cubicBezTo>
                <a:lnTo>
                  <a:pt x="33349" y="815755"/>
                </a:lnTo>
                <a:cubicBezTo>
                  <a:pt x="14931" y="815755"/>
                  <a:pt x="0" y="800824"/>
                  <a:pt x="0" y="782405"/>
                </a:cubicBezTo>
                <a:lnTo>
                  <a:pt x="0" y="33349"/>
                </a:lnTo>
                <a:cubicBezTo>
                  <a:pt x="0" y="14931"/>
                  <a:pt x="14931" y="0"/>
                  <a:pt x="33349" y="0"/>
                </a:cubicBezTo>
                <a:close/>
              </a:path>
            </a:pathLst>
          </a:custGeom>
          <a:solidFill>
            <a:srgbClr val="FFFFFF"/>
          </a:solidFill>
          <a:ln w="19050" cap="rnd">
            <a:solidFill>
              <a:srgbClr val="485849"/>
            </a:solidFill>
            <a:prstDash val="solid"/>
            <a:round/>
          </a:ln>
        </p:spPr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13" name="AutoShape 23">
            <a:extLst>
              <a:ext uri="{FF2B5EF4-FFF2-40B4-BE49-F238E27FC236}">
                <a16:creationId xmlns:a16="http://schemas.microsoft.com/office/drawing/2014/main" id="{F0AF6AA5-D305-5488-45C9-275D17030A71}"/>
              </a:ext>
            </a:extLst>
          </p:cNvPr>
          <p:cNvSpPr/>
          <p:nvPr/>
        </p:nvSpPr>
        <p:spPr>
          <a:xfrm>
            <a:off x="2574784" y="5884513"/>
            <a:ext cx="5096016" cy="0"/>
          </a:xfrm>
          <a:prstGeom prst="line">
            <a:avLst/>
          </a:prstGeom>
          <a:ln w="25400" cap="flat">
            <a:solidFill>
              <a:srgbClr val="4858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21">
            <a:extLst>
              <a:ext uri="{FF2B5EF4-FFF2-40B4-BE49-F238E27FC236}">
                <a16:creationId xmlns:a16="http://schemas.microsoft.com/office/drawing/2014/main" id="{596F55D9-44F2-EA3E-A2DD-651E45184C7C}"/>
              </a:ext>
            </a:extLst>
          </p:cNvPr>
          <p:cNvSpPr/>
          <p:nvPr/>
        </p:nvSpPr>
        <p:spPr>
          <a:xfrm>
            <a:off x="9945353" y="5020310"/>
            <a:ext cx="5107197" cy="3755390"/>
          </a:xfrm>
          <a:custGeom>
            <a:avLst/>
            <a:gdLst/>
            <a:ahLst/>
            <a:cxnLst/>
            <a:rect l="l" t="t" r="r" b="b"/>
            <a:pathLst>
              <a:path w="1345105" h="815755">
                <a:moveTo>
                  <a:pt x="33349" y="0"/>
                </a:moveTo>
                <a:lnTo>
                  <a:pt x="1311756" y="0"/>
                </a:lnTo>
                <a:cubicBezTo>
                  <a:pt x="1330174" y="0"/>
                  <a:pt x="1345105" y="14931"/>
                  <a:pt x="1345105" y="33349"/>
                </a:cubicBezTo>
                <a:lnTo>
                  <a:pt x="1345105" y="782405"/>
                </a:lnTo>
                <a:cubicBezTo>
                  <a:pt x="1345105" y="791250"/>
                  <a:pt x="1341592" y="799733"/>
                  <a:pt x="1335338" y="805987"/>
                </a:cubicBezTo>
                <a:cubicBezTo>
                  <a:pt x="1329083" y="812241"/>
                  <a:pt x="1320601" y="815755"/>
                  <a:pt x="1311756" y="815755"/>
                </a:cubicBezTo>
                <a:lnTo>
                  <a:pt x="33349" y="815755"/>
                </a:lnTo>
                <a:cubicBezTo>
                  <a:pt x="14931" y="815755"/>
                  <a:pt x="0" y="800824"/>
                  <a:pt x="0" y="782405"/>
                </a:cubicBezTo>
                <a:lnTo>
                  <a:pt x="0" y="33349"/>
                </a:lnTo>
                <a:cubicBezTo>
                  <a:pt x="0" y="14931"/>
                  <a:pt x="14931" y="0"/>
                  <a:pt x="33349" y="0"/>
                </a:cubicBezTo>
                <a:close/>
              </a:path>
            </a:pathLst>
          </a:custGeom>
          <a:solidFill>
            <a:srgbClr val="FFFFFF"/>
          </a:solidFill>
          <a:ln w="19050" cap="rnd">
            <a:solidFill>
              <a:srgbClr val="485849"/>
            </a:solidFill>
            <a:prstDash val="solid"/>
            <a:rou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AutoShape 23">
            <a:extLst>
              <a:ext uri="{FF2B5EF4-FFF2-40B4-BE49-F238E27FC236}">
                <a16:creationId xmlns:a16="http://schemas.microsoft.com/office/drawing/2014/main" id="{6F23BC32-8662-E344-553D-B19FCEDC8711}"/>
              </a:ext>
            </a:extLst>
          </p:cNvPr>
          <p:cNvSpPr/>
          <p:nvPr/>
        </p:nvSpPr>
        <p:spPr>
          <a:xfrm>
            <a:off x="9956533" y="5884513"/>
            <a:ext cx="5096016" cy="0"/>
          </a:xfrm>
          <a:prstGeom prst="line">
            <a:avLst/>
          </a:prstGeom>
          <a:ln w="25400" cap="flat">
            <a:solidFill>
              <a:srgbClr val="4858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1CF12-DBC1-D8BD-8282-73D71BC84785}"/>
              </a:ext>
            </a:extLst>
          </p:cNvPr>
          <p:cNvSpPr txBox="1"/>
          <p:nvPr/>
        </p:nvSpPr>
        <p:spPr>
          <a:xfrm>
            <a:off x="4050696" y="5190500"/>
            <a:ext cx="2133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TDTD순고딕" panose="020B0604020202020204" charset="-127"/>
                <a:ea typeface="TDTD순고딕" panose="020B0604020202020204" charset="-127"/>
                <a:cs typeface="TDTD순고딕" panose="020B0604020202020204" charset="-127"/>
              </a:rPr>
              <a:t>시설물 관리</a:t>
            </a:r>
          </a:p>
        </p:txBody>
      </p:sp>
      <p:pic>
        <p:nvPicPr>
          <p:cNvPr id="20" name="그림 19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FAB27C-79F7-352F-8222-8F5BD31AF2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083" y="2428567"/>
            <a:ext cx="2591140" cy="2591140"/>
          </a:xfrm>
          <a:prstGeom prst="rect">
            <a:avLst/>
          </a:prstGeom>
        </p:spPr>
      </p:pic>
      <p:pic>
        <p:nvPicPr>
          <p:cNvPr id="22" name="그림 21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6FA562-28D0-527A-13FC-BDD650E468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903" y="2428567"/>
            <a:ext cx="2591140" cy="25911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44C8BC-FB3E-7202-8B1F-73B66029D621}"/>
              </a:ext>
            </a:extLst>
          </p:cNvPr>
          <p:cNvSpPr txBox="1"/>
          <p:nvPr/>
        </p:nvSpPr>
        <p:spPr>
          <a:xfrm>
            <a:off x="10714620" y="5137784"/>
            <a:ext cx="3721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TDTD순고딕" panose="020B0604020202020204" charset="-127"/>
                <a:ea typeface="TDTD순고딕" panose="020B0604020202020204" charset="-127"/>
                <a:cs typeface="TDTD순고딕" panose="020B0604020202020204" charset="-127"/>
              </a:rPr>
              <a:t>다중 환경 대응형</a:t>
            </a:r>
            <a:r>
              <a:rPr lang="en-US" altLang="ko-KR" sz="2800" dirty="0">
                <a:latin typeface="TDTD순고딕" panose="020B0604020202020204" charset="-127"/>
                <a:ea typeface="TDTD순고딕" panose="020B0604020202020204" charset="-127"/>
                <a:cs typeface="TDTD순고딕" panose="020B0604020202020204" charset="-127"/>
              </a:rPr>
              <a:t> </a:t>
            </a:r>
            <a:r>
              <a:rPr lang="ko-KR" altLang="en-US" sz="2800" dirty="0">
                <a:latin typeface="TDTD순고딕" panose="020B0604020202020204" charset="-127"/>
                <a:ea typeface="TDTD순고딕" panose="020B0604020202020204" charset="-127"/>
                <a:cs typeface="TDTD순고딕" panose="020B0604020202020204" charset="-127"/>
              </a:rPr>
              <a:t>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EFA49-8D8F-83E6-1D02-18A84AD637C5}"/>
              </a:ext>
            </a:extLst>
          </p:cNvPr>
          <p:cNvSpPr txBox="1"/>
          <p:nvPr/>
        </p:nvSpPr>
        <p:spPr>
          <a:xfrm>
            <a:off x="2719442" y="5982716"/>
            <a:ext cx="480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·"/>
            </a:pPr>
            <a:r>
              <a:rPr lang="ko-KR" altLang="en-US" sz="2200" dirty="0">
                <a:latin typeface="TDTD순고딕" panose="020B0604020202020204" charset="-127"/>
                <a:ea typeface="TDTD순고딕" panose="020B0604020202020204" charset="-127"/>
                <a:cs typeface="TDTD순고딕" panose="020B0604020202020204" charset="-127"/>
              </a:rPr>
              <a:t>실시간 데이터를 기반으로 한 환경 상태 모니터링 가능</a:t>
            </a:r>
            <a:endParaRPr lang="en-US" altLang="ko-KR" sz="2200" dirty="0">
              <a:latin typeface="TDTD순고딕" panose="020B0604020202020204" charset="-127"/>
              <a:ea typeface="TDTD순고딕" panose="020B0604020202020204" charset="-127"/>
              <a:cs typeface="TDTD순고딕" panose="020B0604020202020204" charset="-127"/>
            </a:endParaRPr>
          </a:p>
          <a:p>
            <a:pPr marL="342900" indent="-342900">
              <a:buFont typeface="Symbol" panose="05050102010706020507" pitchFamily="18" charset="2"/>
              <a:buChar char="·"/>
            </a:pPr>
            <a:endParaRPr lang="en-US" altLang="ko-KR" sz="2200" dirty="0">
              <a:latin typeface="TDTD순고딕" panose="020B0604020202020204" charset="-127"/>
              <a:ea typeface="TDTD순고딕" panose="020B0604020202020204" charset="-127"/>
              <a:cs typeface="TDTD순고딕" panose="020B0604020202020204" charset="-127"/>
            </a:endParaRPr>
          </a:p>
          <a:p>
            <a:pPr marL="342900" indent="-342900">
              <a:buFont typeface="Symbol" panose="05050102010706020507" pitchFamily="18" charset="2"/>
              <a:buChar char="·"/>
            </a:pPr>
            <a:r>
              <a:rPr lang="ko-KR" altLang="en-US" sz="2200" dirty="0">
                <a:latin typeface="TDTD순고딕" panose="020B0604020202020204" charset="-127"/>
                <a:ea typeface="TDTD순고딕" panose="020B0604020202020204" charset="-127"/>
                <a:cs typeface="TDTD순고딕" panose="020B0604020202020204" charset="-127"/>
              </a:rPr>
              <a:t>간단한 데이터 분석을 통해 이상 징후를 조기에 인지 가능</a:t>
            </a:r>
            <a:endParaRPr lang="en-US" altLang="ko-KR" sz="2200" dirty="0">
              <a:latin typeface="TDTD순고딕" panose="020B0604020202020204" charset="-127"/>
              <a:ea typeface="TDTD순고딕" panose="020B0604020202020204" charset="-127"/>
              <a:cs typeface="TDTD순고딕" panose="020B0604020202020204" charset="-127"/>
            </a:endParaRPr>
          </a:p>
          <a:p>
            <a:endParaRPr lang="en-US" altLang="ko-KR" sz="2200" dirty="0">
              <a:latin typeface="TDTD순고딕" panose="020B0604020202020204" charset="-127"/>
              <a:ea typeface="TDTD순고딕" panose="020B0604020202020204" charset="-127"/>
              <a:cs typeface="TDTD순고딕" panose="020B0604020202020204" charset="-127"/>
            </a:endParaRPr>
          </a:p>
          <a:p>
            <a:pPr marL="342900" indent="-342900">
              <a:buFont typeface="Symbol" panose="05050102010706020507" pitchFamily="18" charset="2"/>
              <a:buChar char="·"/>
            </a:pPr>
            <a:r>
              <a:rPr lang="ko-KR" altLang="en-US" sz="2200" dirty="0">
                <a:latin typeface="TDTD순고딕" panose="020B0604020202020204" charset="-127"/>
                <a:ea typeface="TDTD순고딕" panose="020B0604020202020204" charset="-127"/>
                <a:cs typeface="TDTD순고딕" panose="020B0604020202020204" charset="-127"/>
              </a:rPr>
              <a:t>운영자 중심의 보조 관리 도구로 활용 가능</a:t>
            </a:r>
            <a:endParaRPr lang="en-US" altLang="ko-KR" sz="2200" dirty="0">
              <a:latin typeface="TDTD순고딕" panose="020B0604020202020204" charset="-127"/>
              <a:ea typeface="TDTD순고딕" panose="020B0604020202020204" charset="-127"/>
              <a:cs typeface="TDTD순고딕" panose="020B060402020202020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58DD8E-0ED0-D897-619E-44238E46F31E}"/>
              </a:ext>
            </a:extLst>
          </p:cNvPr>
          <p:cNvSpPr txBox="1"/>
          <p:nvPr/>
        </p:nvSpPr>
        <p:spPr>
          <a:xfrm>
            <a:off x="10175172" y="5960714"/>
            <a:ext cx="480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·"/>
            </a:pPr>
            <a:r>
              <a:rPr lang="ko-KR" altLang="en-US" sz="2200" dirty="0">
                <a:latin typeface="TDTD순고딕" panose="020B0604020202020204" charset="-127"/>
                <a:ea typeface="TDTD순고딕" panose="020B0604020202020204" charset="-127"/>
                <a:cs typeface="TDTD순고딕" panose="020B0604020202020204" charset="-127"/>
                <a:sym typeface="Symbol" panose="05050102010706020507" pitchFamily="18" charset="2"/>
              </a:rPr>
              <a:t>실시간 </a:t>
            </a:r>
            <a:r>
              <a:rPr lang="ko-KR" altLang="en-US" sz="2200" dirty="0" err="1">
                <a:latin typeface="TDTD순고딕" panose="020B0604020202020204" charset="-127"/>
                <a:ea typeface="TDTD순고딕" panose="020B0604020202020204" charset="-127"/>
                <a:cs typeface="TDTD순고딕" panose="020B0604020202020204" charset="-127"/>
                <a:sym typeface="Symbol" panose="05050102010706020507" pitchFamily="18" charset="2"/>
              </a:rPr>
              <a:t>공기질</a:t>
            </a:r>
            <a:r>
              <a:rPr lang="ko-KR" altLang="en-US" sz="2200" dirty="0">
                <a:latin typeface="TDTD순고딕" panose="020B0604020202020204" charset="-127"/>
                <a:ea typeface="TDTD순고딕" panose="020B0604020202020204" charset="-127"/>
                <a:cs typeface="TDTD순고딕" panose="020B0604020202020204" charset="-127"/>
                <a:sym typeface="Symbol" panose="05050102010706020507" pitchFamily="18" charset="2"/>
              </a:rPr>
              <a:t> 정보를 제공하는 경량화 된 모듈 구성</a:t>
            </a:r>
            <a:endParaRPr lang="en-US" altLang="ko-KR" sz="2200" dirty="0">
              <a:latin typeface="TDTD순고딕" panose="020B0604020202020204" charset="-127"/>
              <a:ea typeface="TDTD순고딕" panose="020B0604020202020204" charset="-127"/>
              <a:cs typeface="TDTD순고딕" panose="020B0604020202020204" charset="-127"/>
              <a:sym typeface="Symbol" panose="05050102010706020507" pitchFamily="18" charset="2"/>
            </a:endParaRPr>
          </a:p>
          <a:p>
            <a:pPr marL="285750" indent="-285750">
              <a:buFont typeface="Symbol" panose="05050102010706020507" pitchFamily="18" charset="2"/>
              <a:buChar char="·"/>
            </a:pPr>
            <a:endParaRPr lang="en-US" altLang="ko-KR" sz="2200" dirty="0">
              <a:latin typeface="TDTD순고딕" panose="020B0604020202020204" charset="-127"/>
              <a:ea typeface="TDTD순고딕" panose="020B0604020202020204" charset="-127"/>
              <a:cs typeface="TDTD순고딕" panose="020B0604020202020204" charset="-127"/>
              <a:sym typeface="Symbol" panose="05050102010706020507" pitchFamily="18" charset="2"/>
            </a:endParaRPr>
          </a:p>
          <a:p>
            <a:pPr marL="285750" indent="-285750">
              <a:buFont typeface="Symbol" panose="05050102010706020507" pitchFamily="18" charset="2"/>
              <a:buChar char="·"/>
            </a:pPr>
            <a:r>
              <a:rPr lang="ko-KR" altLang="en-US" sz="2200" dirty="0">
                <a:latin typeface="TDTD순고딕" panose="020B0604020202020204" charset="-127"/>
                <a:ea typeface="TDTD순고딕" panose="020B0604020202020204" charset="-127"/>
                <a:cs typeface="TDTD순고딕" panose="020B0604020202020204" charset="-127"/>
                <a:sym typeface="Symbol" panose="05050102010706020507" pitchFamily="18" charset="2"/>
              </a:rPr>
              <a:t>환경 데이터를 외부 시스템과 연동할 수 있는 구조로 설계</a:t>
            </a:r>
            <a:endParaRPr lang="en-US" altLang="ko-KR" sz="2200" dirty="0">
              <a:latin typeface="TDTD순고딕" panose="020B0604020202020204" charset="-127"/>
              <a:ea typeface="TDTD순고딕" panose="020B0604020202020204" charset="-127"/>
              <a:cs typeface="TDTD순고딕" panose="020B0604020202020204" charset="-127"/>
              <a:sym typeface="Symbol" panose="05050102010706020507" pitchFamily="18" charset="2"/>
            </a:endParaRPr>
          </a:p>
          <a:p>
            <a:endParaRPr lang="en-US" altLang="ko-KR" sz="2200" dirty="0">
              <a:latin typeface="TDTD순고딕" panose="020B0604020202020204" charset="-127"/>
              <a:ea typeface="TDTD순고딕" panose="020B0604020202020204" charset="-127"/>
              <a:cs typeface="TDTD순고딕" panose="020B0604020202020204" charset="-127"/>
              <a:sym typeface="Symbol" panose="05050102010706020507" pitchFamily="18" charset="2"/>
            </a:endParaRPr>
          </a:p>
          <a:p>
            <a:pPr marL="285750" indent="-285750">
              <a:buFont typeface="Symbol" panose="05050102010706020507" pitchFamily="18" charset="2"/>
              <a:buChar char="·"/>
            </a:pPr>
            <a:r>
              <a:rPr lang="ko-KR" altLang="en-US" sz="2200" dirty="0">
                <a:latin typeface="TDTD순고딕" panose="020B0604020202020204" charset="-127"/>
                <a:ea typeface="TDTD순고딕" panose="020B0604020202020204" charset="-127"/>
                <a:cs typeface="TDTD순고딕" panose="020B0604020202020204" charset="-127"/>
                <a:sym typeface="Symbol" panose="05050102010706020507" pitchFamily="18" charset="2"/>
              </a:rPr>
              <a:t>다양한 장소에 적용 가능한 기본 템플릿 역할 수행 가능</a:t>
            </a:r>
            <a:endParaRPr lang="ko-KR" altLang="en-US" sz="2200" dirty="0">
              <a:latin typeface="TDTD순고딕" panose="020B0604020202020204" charset="-127"/>
              <a:ea typeface="TDTD순고딕" panose="020B0604020202020204" charset="-127"/>
              <a:cs typeface="TDTD순고딕" panose="020B0604020202020204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B2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511300"/>
            <a:ext cx="16408400" cy="814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939800"/>
            <a:ext cx="16408400" cy="836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508000"/>
            <a:ext cx="5499100" cy="100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8400" y="1104900"/>
            <a:ext cx="3289300" cy="558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826000" y="2235200"/>
            <a:ext cx="8648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 spc="-200">
                <a:solidFill>
                  <a:srgbClr val="778DB1"/>
                </a:solidFill>
                <a:ea typeface="Cafe24 Ssurround"/>
              </a:rPr>
              <a:t>성과</a:t>
            </a:r>
            <a:r>
              <a:rPr lang="en-US" sz="7000" b="0" i="0" u="none" strike="noStrike" spc="-200">
                <a:solidFill>
                  <a:srgbClr val="778DB1"/>
                </a:solidFill>
                <a:latin typeface="Cafe24 Ssurround"/>
              </a:rPr>
              <a:t> </a:t>
            </a:r>
            <a:r>
              <a:rPr lang="ko-KR" sz="7000" b="0" i="0" u="none" strike="noStrike" spc="-200">
                <a:solidFill>
                  <a:srgbClr val="333333"/>
                </a:solidFill>
                <a:ea typeface="Cafe24 Ssurround"/>
              </a:rPr>
              <a:t>발표</a:t>
            </a:r>
            <a:r>
              <a:rPr lang="en-US" sz="7000" b="0" i="0" u="none" strike="noStrike" spc="-200">
                <a:solidFill>
                  <a:srgbClr val="333333"/>
                </a:solidFill>
                <a:latin typeface="Cafe24 Ssurround"/>
              </a:rPr>
              <a:t> </a:t>
            </a:r>
            <a:r>
              <a:rPr lang="ko-KR" sz="7000" b="0" i="0" u="none" strike="noStrike" spc="-200">
                <a:solidFill>
                  <a:srgbClr val="333333"/>
                </a:solidFill>
                <a:ea typeface="Cafe24 Ssurround"/>
              </a:rPr>
              <a:t>목차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1930400"/>
            <a:ext cx="16408400" cy="25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3632200"/>
            <a:ext cx="9791700" cy="952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911600" y="3733800"/>
            <a:ext cx="1066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FFFFFF"/>
                </a:solidFill>
                <a:latin typeface="Cafe24 Ssurroun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70500" y="3810000"/>
            <a:ext cx="6731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 spc="-100">
                <a:solidFill>
                  <a:srgbClr val="555555"/>
                </a:solidFill>
                <a:ea typeface="Cafe24 Ssurround"/>
              </a:rPr>
              <a:t>팀</a:t>
            </a:r>
            <a:r>
              <a:rPr lang="en-US" sz="3700" b="0" i="0" u="none" strike="noStrike" spc="-100">
                <a:solidFill>
                  <a:srgbClr val="555555"/>
                </a:solidFill>
                <a:latin typeface="Cafe24 Ssurround"/>
              </a:rPr>
              <a:t> </a:t>
            </a:r>
            <a:r>
              <a:rPr lang="ko-KR" sz="3700" b="0" i="0" u="none" strike="noStrike" spc="-100">
                <a:solidFill>
                  <a:srgbClr val="555555"/>
                </a:solidFill>
                <a:ea typeface="Cafe24 Ssurround"/>
              </a:rPr>
              <a:t>소개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5100" y="4724400"/>
            <a:ext cx="9791700" cy="952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924300" y="4813300"/>
            <a:ext cx="1066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FFFFFF"/>
                </a:solidFill>
                <a:latin typeface="Cafe24 Ssurroun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70500" y="4889500"/>
            <a:ext cx="6731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 spc="-100">
                <a:solidFill>
                  <a:srgbClr val="555555"/>
                </a:solidFill>
                <a:ea typeface="Cafe24 Ssurround"/>
              </a:rPr>
              <a:t>프로젝트</a:t>
            </a:r>
            <a:r>
              <a:rPr lang="en-US" sz="3700" b="0" i="0" u="none" strike="noStrike" spc="-100">
                <a:solidFill>
                  <a:srgbClr val="555555"/>
                </a:solidFill>
                <a:latin typeface="Cafe24 Ssurround"/>
              </a:rPr>
              <a:t> </a:t>
            </a:r>
            <a:r>
              <a:rPr lang="ko-KR" sz="3700" b="0" i="0" u="none" strike="noStrike" spc="-100">
                <a:solidFill>
                  <a:srgbClr val="555555"/>
                </a:solidFill>
                <a:ea typeface="Cafe24 Ssurround"/>
              </a:rPr>
              <a:t>소개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5100" y="5791200"/>
            <a:ext cx="9791700" cy="952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924300" y="5892800"/>
            <a:ext cx="1066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FFFFFF"/>
                </a:solidFill>
                <a:latin typeface="Cafe24 Ssurround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70500" y="5969000"/>
            <a:ext cx="6731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 spc="-100">
                <a:solidFill>
                  <a:srgbClr val="555555"/>
                </a:solidFill>
                <a:ea typeface="Cafe24 Ssurround"/>
              </a:rPr>
              <a:t>개발</a:t>
            </a:r>
            <a:r>
              <a:rPr lang="en-US" sz="3700" b="0" i="0" u="none" strike="noStrike" spc="-100">
                <a:solidFill>
                  <a:srgbClr val="555555"/>
                </a:solidFill>
                <a:latin typeface="Cafe24 Ssurround"/>
              </a:rPr>
              <a:t> </a:t>
            </a:r>
            <a:r>
              <a:rPr lang="ko-KR" sz="3700" b="0" i="0" u="none" strike="noStrike" spc="-100">
                <a:solidFill>
                  <a:srgbClr val="555555"/>
                </a:solidFill>
                <a:ea typeface="Cafe24 Ssurround"/>
              </a:rPr>
              <a:t>목적</a:t>
            </a:r>
            <a:r>
              <a:rPr lang="en-US" sz="3700" b="0" i="0" u="none" strike="noStrike" spc="-100">
                <a:solidFill>
                  <a:srgbClr val="555555"/>
                </a:solidFill>
                <a:latin typeface="Cafe24 Ssurround"/>
              </a:rPr>
              <a:t> </a:t>
            </a:r>
            <a:r>
              <a:rPr lang="ko-KR" sz="3700" b="0" i="0" u="none" strike="noStrike" spc="-100">
                <a:solidFill>
                  <a:srgbClr val="555555"/>
                </a:solidFill>
                <a:ea typeface="Cafe24 Ssurround"/>
              </a:rPr>
              <a:t>및</a:t>
            </a:r>
            <a:r>
              <a:rPr lang="en-US" sz="3700" b="0" i="0" u="none" strike="noStrike" spc="-100">
                <a:solidFill>
                  <a:srgbClr val="555555"/>
                </a:solidFill>
                <a:latin typeface="Cafe24 Ssurround"/>
              </a:rPr>
              <a:t> </a:t>
            </a:r>
            <a:r>
              <a:rPr lang="ko-KR" sz="3700" b="0" i="0" u="none" strike="noStrike" spc="-100">
                <a:solidFill>
                  <a:srgbClr val="555555"/>
                </a:solidFill>
                <a:ea typeface="Cafe24 Ssurround"/>
              </a:rPr>
              <a:t>동기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5100" y="6883400"/>
            <a:ext cx="9791700" cy="952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924300" y="6972300"/>
            <a:ext cx="1066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FFFFFF"/>
                </a:solidFill>
                <a:latin typeface="Cafe24 Ssurround"/>
              </a:rPr>
              <a:t>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283200" y="7048500"/>
            <a:ext cx="6731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 spc="-100">
                <a:solidFill>
                  <a:srgbClr val="555555"/>
                </a:solidFill>
                <a:ea typeface="Cafe24 Ssurround"/>
              </a:rPr>
              <a:t>개발</a:t>
            </a:r>
            <a:r>
              <a:rPr lang="en-US" sz="3700" b="0" i="0" u="none" strike="noStrike" spc="-100">
                <a:solidFill>
                  <a:srgbClr val="555555"/>
                </a:solidFill>
                <a:latin typeface="Cafe24 Ssurround"/>
              </a:rPr>
              <a:t> </a:t>
            </a:r>
            <a:r>
              <a:rPr lang="ko-KR" sz="3700" b="0" i="0" u="none" strike="noStrike" spc="-100">
                <a:solidFill>
                  <a:srgbClr val="555555"/>
                </a:solidFill>
                <a:ea typeface="Cafe24 Ssurround"/>
              </a:rPr>
              <a:t>내용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7800" y="7962900"/>
            <a:ext cx="9791700" cy="952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937000" y="8064500"/>
            <a:ext cx="1066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FFFFFF"/>
                </a:solidFill>
                <a:latin typeface="Cafe24 Ssurround"/>
              </a:rPr>
              <a:t>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295900" y="8140700"/>
            <a:ext cx="6731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 spc="-100">
                <a:solidFill>
                  <a:srgbClr val="555555"/>
                </a:solidFill>
                <a:ea typeface="Cafe24 Ssurround"/>
              </a:rPr>
              <a:t>기대</a:t>
            </a:r>
            <a:r>
              <a:rPr lang="en-US" sz="3700" b="0" i="0" u="none" strike="noStrike" spc="-100">
                <a:solidFill>
                  <a:srgbClr val="555555"/>
                </a:solidFill>
                <a:latin typeface="Cafe24 Ssurround"/>
              </a:rPr>
              <a:t> </a:t>
            </a:r>
            <a:r>
              <a:rPr lang="ko-KR" sz="3700" b="0" i="0" u="none" strike="noStrike" spc="-100">
                <a:solidFill>
                  <a:srgbClr val="555555"/>
                </a:solidFill>
                <a:ea typeface="Cafe24 Ssurround"/>
              </a:rPr>
              <a:t>효과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71600" y="6489700"/>
            <a:ext cx="4229100" cy="3797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B2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612900"/>
            <a:ext cx="17716500" cy="839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279400"/>
            <a:ext cx="17716500" cy="9512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1511300"/>
            <a:ext cx="17716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901700"/>
            <a:ext cx="61722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0300" y="2425700"/>
            <a:ext cx="7543800" cy="683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00" y="2425700"/>
            <a:ext cx="9093200" cy="689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49500" y="622300"/>
            <a:ext cx="2514600" cy="76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480000">
            <a:off x="5168900" y="508000"/>
            <a:ext cx="1638300" cy="774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943600" y="977900"/>
            <a:ext cx="632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팀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 </a:t>
            </a: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07600" y="2540000"/>
            <a:ext cx="1066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 spc="-100">
                <a:solidFill>
                  <a:srgbClr val="FFFFFF"/>
                </a:solidFill>
                <a:ea typeface="Cafe24 Ssurround"/>
              </a:rPr>
              <a:t>소개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09300" y="3302000"/>
            <a:ext cx="6197600" cy="568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333333"/>
                </a:solidFill>
                <a:ea typeface="Pretendard Light"/>
              </a:rPr>
              <a:t>팀장</a:t>
            </a:r>
            <a:r>
              <a:rPr lang="en-US" sz="2200" b="0" i="0" u="none" strike="noStrike" spc="-100" dirty="0">
                <a:solidFill>
                  <a:srgbClr val="333333"/>
                </a:solidFill>
                <a:latin typeface="Pretendard Light"/>
              </a:rPr>
              <a:t> :  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오수빈</a:t>
            </a:r>
            <a:endParaRPr lang="en-US" sz="2200" b="0" i="0" u="none" strike="noStrike" spc="-100" dirty="0">
              <a:solidFill>
                <a:srgbClr val="333333"/>
              </a:solidFill>
              <a:latin typeface="Pretendard Light"/>
            </a:endParaRPr>
          </a:p>
          <a:p>
            <a:pPr lvl="0" algn="l">
              <a:lnSpc>
                <a:spcPct val="132800"/>
              </a:lnSpc>
              <a:buClr>
                <a:srgbClr val="333333"/>
              </a:buClr>
            </a:pPr>
            <a:r>
              <a:rPr lang="ko-KR" altLang="en-US" sz="2200" b="0" i="0" u="none" strike="noStrike" spc="-100" dirty="0">
                <a:solidFill>
                  <a:srgbClr val="333333"/>
                </a:solidFill>
                <a:latin typeface="Pretendard Light"/>
                <a:ea typeface="Pretendard Light"/>
              </a:rPr>
              <a:t>프로젝트에서 </a:t>
            </a:r>
            <a:r>
              <a:rPr lang="ko-KR" altLang="en-US" sz="2200" b="0" i="0" u="none" strike="noStrike" spc="-100" dirty="0" err="1">
                <a:solidFill>
                  <a:srgbClr val="333333"/>
                </a:solidFill>
                <a:latin typeface="Pretendard Light"/>
                <a:ea typeface="Pretendard Light"/>
              </a:rPr>
              <a:t>백엔드</a:t>
            </a:r>
            <a:r>
              <a:rPr lang="ko-KR" altLang="en-US" sz="2200" b="0" i="0" u="none" strike="noStrike" spc="-100" dirty="0">
                <a:solidFill>
                  <a:srgbClr val="333333"/>
                </a:solidFill>
                <a:latin typeface="Pretendard Light"/>
                <a:ea typeface="Pretendard Light"/>
              </a:rPr>
              <a:t> 개발과 </a:t>
            </a:r>
            <a:r>
              <a:rPr lang="en-US" altLang="ko-KR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IoT</a:t>
            </a:r>
            <a:r>
              <a:rPr lang="ko-KR" altLang="en-US" sz="2200" b="0" i="0" u="none" strike="noStrike" spc="-100" dirty="0">
                <a:solidFill>
                  <a:srgbClr val="333333"/>
                </a:solidFill>
                <a:latin typeface="Pretendard Light"/>
                <a:ea typeface="Pretendard Light"/>
              </a:rPr>
              <a:t> 센서 데이터 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수집 파이프라인을 책임졌습니다</a:t>
            </a:r>
            <a:r>
              <a:rPr lang="en-US" altLang="ko-KR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. ESP32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가 측정한 환경 데이터를 </a:t>
            </a:r>
            <a:r>
              <a:rPr lang="en-US" altLang="ko-KR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MQTT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로 전송하고 </a:t>
            </a:r>
            <a:r>
              <a:rPr lang="en-US" altLang="ko-KR" sz="2200" spc="-100" dirty="0" err="1">
                <a:solidFill>
                  <a:srgbClr val="333333"/>
                </a:solidFill>
                <a:latin typeface="Pretendard Light"/>
                <a:ea typeface="Pretendard Light"/>
              </a:rPr>
              <a:t>TimeScaleDB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에 저장</a:t>
            </a:r>
            <a:r>
              <a:rPr lang="en-US" altLang="ko-KR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가공하여 실시간 시각화까지 이어지는 </a:t>
            </a:r>
            <a:r>
              <a:rPr lang="en-US" altLang="ko-KR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End-to-End 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데이터 흐름을 구축했습니다</a:t>
            </a:r>
            <a:r>
              <a:rPr lang="en-US" altLang="ko-KR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.</a:t>
            </a:r>
          </a:p>
          <a:p>
            <a:pPr lvl="0" algn="l">
              <a:lnSpc>
                <a:spcPct val="132800"/>
              </a:lnSpc>
              <a:buClr>
                <a:srgbClr val="333333"/>
              </a:buClr>
            </a:pPr>
            <a:endParaRPr lang="ko-KR" sz="2200" b="0" i="0" u="none" strike="noStrike" spc="-100" dirty="0">
              <a:solidFill>
                <a:srgbClr val="333333"/>
              </a:solidFill>
              <a:ea typeface="Pretendard Light"/>
            </a:endParaRPr>
          </a:p>
          <a:p>
            <a:pPr marL="342900" lvl="0" indent="-342900" algn="l">
              <a:lnSpc>
                <a:spcPct val="132800"/>
              </a:lnSpc>
              <a:buClr>
                <a:srgbClr val="333333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333333"/>
                </a:solidFill>
                <a:ea typeface="Pretendard Light"/>
              </a:rPr>
              <a:t>팀원</a:t>
            </a:r>
            <a:r>
              <a:rPr lang="en-US" sz="2200" b="0" i="0" u="none" strike="noStrike" spc="-100" dirty="0">
                <a:solidFill>
                  <a:srgbClr val="333333"/>
                </a:solidFill>
                <a:latin typeface="Pretendard Light"/>
              </a:rPr>
              <a:t> :  </a:t>
            </a:r>
            <a:r>
              <a:rPr lang="ko-KR" altLang="en-US" sz="2200" b="0" i="0" u="none" strike="noStrike" spc="-100" dirty="0">
                <a:solidFill>
                  <a:srgbClr val="333333"/>
                </a:solidFill>
                <a:ea typeface="Pretendard Light"/>
              </a:rPr>
              <a:t>이시현</a:t>
            </a:r>
            <a:endParaRPr lang="en-US" altLang="ko-KR" sz="2200" b="0" i="0" u="none" strike="noStrike" spc="-100" dirty="0">
              <a:solidFill>
                <a:srgbClr val="333333"/>
              </a:solidFill>
              <a:ea typeface="Pretendard Light"/>
            </a:endParaRPr>
          </a:p>
          <a:p>
            <a:pPr lvl="0" algn="l">
              <a:lnSpc>
                <a:spcPct val="132800"/>
              </a:lnSpc>
              <a:buClr>
                <a:srgbClr val="333333"/>
              </a:buClr>
            </a:pP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프로젝트에서 </a:t>
            </a:r>
            <a:r>
              <a:rPr lang="ko-KR" altLang="en-US" sz="2200" spc="-100" dirty="0" err="1">
                <a:solidFill>
                  <a:srgbClr val="333333"/>
                </a:solidFill>
                <a:latin typeface="Pretendard Light"/>
                <a:ea typeface="Pretendard Light"/>
              </a:rPr>
              <a:t>프론트엔드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 개발과 </a:t>
            </a:r>
            <a:r>
              <a:rPr lang="en-US" altLang="ko-KR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CI/CD 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인프라 구축을 담당했습니다</a:t>
            </a:r>
            <a:r>
              <a:rPr lang="en-US" altLang="ko-KR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. 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컨테이너 기반 인프라를 구성하고</a:t>
            </a:r>
            <a:r>
              <a:rPr lang="en-US" altLang="ko-KR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, GitHub Actions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와 </a:t>
            </a:r>
            <a:r>
              <a:rPr lang="en-US" altLang="ko-KR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Jenkins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를 활용해 </a:t>
            </a:r>
            <a:r>
              <a:rPr lang="en-US" altLang="ko-KR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CI/CD 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파이프라인을 구축했습니다</a:t>
            </a:r>
            <a:r>
              <a:rPr lang="en-US" altLang="ko-KR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.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또한 타임스크립트와 </a:t>
            </a:r>
            <a:r>
              <a:rPr lang="ko-KR" altLang="en-US" sz="2200" spc="-100" dirty="0" err="1">
                <a:solidFill>
                  <a:srgbClr val="333333"/>
                </a:solidFill>
                <a:latin typeface="Pretendard Light"/>
                <a:ea typeface="Pretendard Light"/>
              </a:rPr>
              <a:t>리액트를</a:t>
            </a:r>
            <a:r>
              <a:rPr lang="ko-KR" altLang="en-US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 사용해 유저 대시보드를 개발했습니다</a:t>
            </a:r>
            <a:r>
              <a:rPr lang="en-US" altLang="ko-KR" sz="2200" spc="-100" dirty="0">
                <a:solidFill>
                  <a:srgbClr val="333333"/>
                </a:solidFill>
                <a:latin typeface="Pretendard Light"/>
                <a:ea typeface="Pretendard Light"/>
              </a:rPr>
              <a:t>.</a:t>
            </a:r>
            <a:endParaRPr lang="ko-KR" sz="2200" b="0" i="0" u="none" strike="noStrike" dirty="0">
              <a:solidFill>
                <a:srgbClr val="333333"/>
              </a:solidFill>
              <a:ea typeface="Pretendard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082800" y="5511800"/>
            <a:ext cx="6273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778DB1"/>
                </a:solidFill>
                <a:ea typeface="Cafe24 Ssurround"/>
              </a:rPr>
              <a:t>팀</a:t>
            </a:r>
            <a:r>
              <a:rPr lang="en-US" sz="4000" b="0" i="0" u="none" strike="noStrike" spc="-100">
                <a:solidFill>
                  <a:srgbClr val="778DB1"/>
                </a:solidFill>
                <a:latin typeface="Cafe24 Ssurround"/>
              </a:rPr>
              <a:t> </a:t>
            </a:r>
            <a:r>
              <a:rPr lang="ko-KR" sz="4000" b="0" i="0" u="none" strike="noStrike" spc="-100">
                <a:solidFill>
                  <a:srgbClr val="778DB1"/>
                </a:solidFill>
                <a:ea typeface="Cafe24 Ssurround"/>
              </a:rPr>
              <a:t>단체사진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2800" y="1028700"/>
            <a:ext cx="438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2025-1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학기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캡스톤디자인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성과발표회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379BE82-B379-D9B9-2AC8-B0049DC343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01" y="2922388"/>
            <a:ext cx="7806199" cy="58533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584D3-5D3C-D5F0-CBFD-5433921DE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FDE773C-C7A9-4B47-368C-CF10E6328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612900"/>
            <a:ext cx="17716500" cy="8394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9C13505-ED49-6E33-B877-EC35BCABC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41300"/>
            <a:ext cx="17716500" cy="951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66FE3AD-0128-0257-50FC-8477337B6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1511300"/>
            <a:ext cx="177165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74A1C0D-B8E0-06EF-9F37-CD064F652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901700"/>
            <a:ext cx="6172200" cy="1168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E71DC1F-ABA3-6F1E-510E-97AB1A79C3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9500" y="622300"/>
            <a:ext cx="2514600" cy="762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1D972DD-68F0-666A-BB31-A0DEE2E0F7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">
            <a:off x="5168900" y="508000"/>
            <a:ext cx="1638300" cy="774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B0258D6-0216-A60B-E3F2-BA581A2EAE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71700" y="7747000"/>
            <a:ext cx="3111500" cy="25400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B93717D1-7B66-8309-319E-B79E4A1872B5}"/>
              </a:ext>
            </a:extLst>
          </p:cNvPr>
          <p:cNvSpPr txBox="1"/>
          <p:nvPr/>
        </p:nvSpPr>
        <p:spPr>
          <a:xfrm>
            <a:off x="5943600" y="977900"/>
            <a:ext cx="632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프로젝트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소개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DAC0D10-8B96-AB32-C6BC-E504266CF7B5}"/>
              </a:ext>
            </a:extLst>
          </p:cNvPr>
          <p:cNvSpPr txBox="1"/>
          <p:nvPr/>
        </p:nvSpPr>
        <p:spPr>
          <a:xfrm>
            <a:off x="812800" y="1028700"/>
            <a:ext cx="438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2025-1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학기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캡스톤디자인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성과발표회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B890CBC6-0065-ED07-00E0-ECEB772FE7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718301"/>
            <a:ext cx="12084409" cy="685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69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D3985-036A-6192-3977-ED0C330EF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AF36A71-8D84-129A-B54C-5BD3DC474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612900"/>
            <a:ext cx="17716500" cy="8394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3C45133-7B67-D17B-9777-DCABFC41C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60" y="236220"/>
            <a:ext cx="17716500" cy="951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F99928F-237D-0AF6-1923-FCBBFD91E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1511300"/>
            <a:ext cx="177165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CE6F65F-7728-E986-D267-036BD14C2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901700"/>
            <a:ext cx="6172200" cy="1168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569C0B4-7596-7F02-0675-D0C320B5C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9500" y="622300"/>
            <a:ext cx="2514600" cy="762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9243485-67BA-8C80-FE9B-D19E46C307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">
            <a:off x="5168900" y="508000"/>
            <a:ext cx="1638300" cy="774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21ED228-F404-6E94-A1C8-BFC54B179355}"/>
              </a:ext>
            </a:extLst>
          </p:cNvPr>
          <p:cNvSpPr txBox="1"/>
          <p:nvPr/>
        </p:nvSpPr>
        <p:spPr>
          <a:xfrm>
            <a:off x="5943600" y="977900"/>
            <a:ext cx="632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개발목적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및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동기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A32455F-1A2F-BD8F-970F-E4191D46BF6C}"/>
              </a:ext>
            </a:extLst>
          </p:cNvPr>
          <p:cNvSpPr txBox="1"/>
          <p:nvPr/>
        </p:nvSpPr>
        <p:spPr>
          <a:xfrm>
            <a:off x="812800" y="1028700"/>
            <a:ext cx="438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95B2CE"/>
                </a:solidFill>
                <a:latin typeface="Cafe24 Ssurround air"/>
              </a:rPr>
              <a:t>2025-1</a:t>
            </a:r>
            <a:r>
              <a:rPr lang="ko-KR" sz="2000" b="0" i="0" u="none" strike="noStrike" spc="-100" dirty="0">
                <a:solidFill>
                  <a:srgbClr val="95B2CE"/>
                </a:solidFill>
                <a:ea typeface="Cafe24 Ssurround air"/>
              </a:rPr>
              <a:t>학기</a:t>
            </a:r>
            <a:r>
              <a:rPr lang="en-US" sz="2000" b="0" i="0" u="none" strike="noStrike" spc="-100" dirty="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 dirty="0" err="1">
                <a:solidFill>
                  <a:srgbClr val="95B2CE"/>
                </a:solidFill>
                <a:ea typeface="Cafe24 Ssurround air"/>
              </a:rPr>
              <a:t>캡스톤디자인</a:t>
            </a:r>
            <a:r>
              <a:rPr lang="en-US" sz="2000" b="0" i="0" u="none" strike="noStrike" spc="-100" dirty="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 dirty="0">
                <a:solidFill>
                  <a:srgbClr val="95B2CE"/>
                </a:solidFill>
                <a:ea typeface="Cafe24 Ssurround air"/>
              </a:rPr>
              <a:t>성과발표회</a:t>
            </a:r>
          </a:p>
        </p:txBody>
      </p:sp>
      <p:grpSp>
        <p:nvGrpSpPr>
          <p:cNvPr id="31" name="Group 19">
            <a:extLst>
              <a:ext uri="{FF2B5EF4-FFF2-40B4-BE49-F238E27FC236}">
                <a16:creationId xmlns:a16="http://schemas.microsoft.com/office/drawing/2014/main" id="{CF69CBD8-0302-BEB8-6F78-648A08CB7DD5}"/>
              </a:ext>
            </a:extLst>
          </p:cNvPr>
          <p:cNvGrpSpPr/>
          <p:nvPr/>
        </p:nvGrpSpPr>
        <p:grpSpPr>
          <a:xfrm>
            <a:off x="888044" y="2414746"/>
            <a:ext cx="4680000" cy="7200000"/>
            <a:chOff x="0" y="-66675"/>
            <a:chExt cx="1813523" cy="1431911"/>
          </a:xfrm>
          <a:noFill/>
        </p:grpSpPr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7CE2F89B-6494-FD9F-F9C4-1347DE704E1F}"/>
                </a:ext>
              </a:extLst>
            </p:cNvPr>
            <p:cNvSpPr/>
            <p:nvPr/>
          </p:nvSpPr>
          <p:spPr>
            <a:xfrm>
              <a:off x="0" y="0"/>
              <a:ext cx="1813523" cy="1360315"/>
            </a:xfrm>
            <a:custGeom>
              <a:avLst/>
              <a:gdLst/>
              <a:ahLst/>
              <a:cxnLst/>
              <a:rect l="l" t="t" r="r" b="b"/>
              <a:pathLst>
                <a:path w="1813523" h="1365236">
                  <a:moveTo>
                    <a:pt x="116556" y="0"/>
                  </a:moveTo>
                  <a:lnTo>
                    <a:pt x="1696967" y="0"/>
                  </a:lnTo>
                  <a:cubicBezTo>
                    <a:pt x="1727879" y="0"/>
                    <a:pt x="1757526" y="12280"/>
                    <a:pt x="1779384" y="34138"/>
                  </a:cubicBezTo>
                  <a:cubicBezTo>
                    <a:pt x="1801243" y="55997"/>
                    <a:pt x="1813523" y="85643"/>
                    <a:pt x="1813523" y="116556"/>
                  </a:cubicBezTo>
                  <a:lnTo>
                    <a:pt x="1813523" y="1248680"/>
                  </a:lnTo>
                  <a:cubicBezTo>
                    <a:pt x="1813523" y="1313052"/>
                    <a:pt x="1761339" y="1365236"/>
                    <a:pt x="1696967" y="1365236"/>
                  </a:cubicBezTo>
                  <a:lnTo>
                    <a:pt x="116556" y="1365236"/>
                  </a:lnTo>
                  <a:cubicBezTo>
                    <a:pt x="52184" y="1365236"/>
                    <a:pt x="0" y="1313052"/>
                    <a:pt x="0" y="1248680"/>
                  </a:cubicBezTo>
                  <a:lnTo>
                    <a:pt x="0" y="116556"/>
                  </a:lnTo>
                  <a:cubicBezTo>
                    <a:pt x="0" y="52184"/>
                    <a:pt x="52184" y="0"/>
                    <a:pt x="116556" y="0"/>
                  </a:cubicBezTo>
                  <a:close/>
                </a:path>
              </a:pathLst>
            </a:custGeom>
            <a:grpFill/>
            <a:ln w="19050" cap="rnd">
              <a:solidFill>
                <a:srgbClr val="CADAEA">
                  <a:alpha val="3098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3" name="TextBox 21">
              <a:extLst>
                <a:ext uri="{FF2B5EF4-FFF2-40B4-BE49-F238E27FC236}">
                  <a16:creationId xmlns:a16="http://schemas.microsoft.com/office/drawing/2014/main" id="{ADD0E7D5-4B82-91CE-85DC-71F2CF7B5416}"/>
                </a:ext>
              </a:extLst>
            </p:cNvPr>
            <p:cNvSpPr txBox="1"/>
            <p:nvPr/>
          </p:nvSpPr>
          <p:spPr>
            <a:xfrm>
              <a:off x="0" y="-66675"/>
              <a:ext cx="1813523" cy="14319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E20044E-DDB2-49AE-1A9A-617FE7084EB4}"/>
              </a:ext>
            </a:extLst>
          </p:cNvPr>
          <p:cNvSpPr txBox="1"/>
          <p:nvPr/>
        </p:nvSpPr>
        <p:spPr>
          <a:xfrm>
            <a:off x="894121" y="8273474"/>
            <a:ext cx="46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State of Global Air Report</a:t>
            </a:r>
            <a:r>
              <a:rPr lang="ko-KR" altLang="en-US" dirty="0"/>
              <a:t>에 따르면</a:t>
            </a:r>
            <a:r>
              <a:rPr lang="en-US" altLang="ko-KR" dirty="0"/>
              <a:t>, </a:t>
            </a:r>
            <a:r>
              <a:rPr lang="ko-KR" altLang="en-US" dirty="0"/>
              <a:t>대기오염은 </a:t>
            </a:r>
            <a:r>
              <a:rPr lang="en-US" altLang="ko-KR" dirty="0"/>
              <a:t>2021</a:t>
            </a:r>
            <a:r>
              <a:rPr lang="ko-KR" altLang="en-US" dirty="0"/>
              <a:t>년 기준 전 세계 사망 위험 요인 중 고혈압에 이어 </a:t>
            </a:r>
            <a:r>
              <a:rPr lang="en-US" altLang="ko-KR" dirty="0"/>
              <a:t>2</a:t>
            </a:r>
            <a:r>
              <a:rPr lang="ko-KR" altLang="en-US" dirty="0"/>
              <a:t>위를 기록했다</a:t>
            </a:r>
            <a:r>
              <a:rPr lang="en-US" altLang="ko-KR" dirty="0"/>
              <a:t>.</a:t>
            </a:r>
          </a:p>
        </p:txBody>
      </p:sp>
      <p:grpSp>
        <p:nvGrpSpPr>
          <p:cNvPr id="43" name="Group 22">
            <a:extLst>
              <a:ext uri="{FF2B5EF4-FFF2-40B4-BE49-F238E27FC236}">
                <a16:creationId xmlns:a16="http://schemas.microsoft.com/office/drawing/2014/main" id="{391C1156-3B40-A162-2BD2-BDF4898B0C4F}"/>
              </a:ext>
            </a:extLst>
          </p:cNvPr>
          <p:cNvGrpSpPr/>
          <p:nvPr/>
        </p:nvGrpSpPr>
        <p:grpSpPr>
          <a:xfrm>
            <a:off x="6853137" y="2414746"/>
            <a:ext cx="4680000" cy="7200000"/>
            <a:chOff x="0" y="-66675"/>
            <a:chExt cx="1807117" cy="1431911"/>
          </a:xfrm>
          <a:noFill/>
        </p:grpSpPr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55B024D8-8AF4-7F7D-605D-FC7E6F20663D}"/>
                </a:ext>
              </a:extLst>
            </p:cNvPr>
            <p:cNvSpPr/>
            <p:nvPr/>
          </p:nvSpPr>
          <p:spPr>
            <a:xfrm>
              <a:off x="0" y="0"/>
              <a:ext cx="1807117" cy="1360315"/>
            </a:xfrm>
            <a:custGeom>
              <a:avLst/>
              <a:gdLst/>
              <a:ahLst/>
              <a:cxnLst/>
              <a:rect l="l" t="t" r="r" b="b"/>
              <a:pathLst>
                <a:path w="1807117" h="1365236">
                  <a:moveTo>
                    <a:pt x="116969" y="0"/>
                  </a:moveTo>
                  <a:lnTo>
                    <a:pt x="1690148" y="0"/>
                  </a:lnTo>
                  <a:cubicBezTo>
                    <a:pt x="1721170" y="0"/>
                    <a:pt x="1750921" y="12323"/>
                    <a:pt x="1772857" y="34259"/>
                  </a:cubicBezTo>
                  <a:cubicBezTo>
                    <a:pt x="1794793" y="56195"/>
                    <a:pt x="1807117" y="85947"/>
                    <a:pt x="1807117" y="116969"/>
                  </a:cubicBezTo>
                  <a:lnTo>
                    <a:pt x="1807117" y="1248267"/>
                  </a:lnTo>
                  <a:cubicBezTo>
                    <a:pt x="1807117" y="1312867"/>
                    <a:pt x="1754748" y="1365236"/>
                    <a:pt x="1690148" y="1365236"/>
                  </a:cubicBezTo>
                  <a:lnTo>
                    <a:pt x="116969" y="1365236"/>
                  </a:lnTo>
                  <a:cubicBezTo>
                    <a:pt x="52369" y="1365236"/>
                    <a:pt x="0" y="1312867"/>
                    <a:pt x="0" y="1248267"/>
                  </a:cubicBezTo>
                  <a:lnTo>
                    <a:pt x="0" y="116969"/>
                  </a:lnTo>
                  <a:cubicBezTo>
                    <a:pt x="0" y="52369"/>
                    <a:pt x="52369" y="0"/>
                    <a:pt x="116969" y="0"/>
                  </a:cubicBezTo>
                  <a:close/>
                </a:path>
              </a:pathLst>
            </a:custGeom>
            <a:grpFill/>
            <a:ln w="19050" cap="rnd">
              <a:solidFill>
                <a:srgbClr val="CADAEA">
                  <a:alpha val="4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5" name="TextBox 24">
              <a:extLst>
                <a:ext uri="{FF2B5EF4-FFF2-40B4-BE49-F238E27FC236}">
                  <a16:creationId xmlns:a16="http://schemas.microsoft.com/office/drawing/2014/main" id="{DA52C173-2591-E34A-3DA6-6A90813621F6}"/>
                </a:ext>
              </a:extLst>
            </p:cNvPr>
            <p:cNvSpPr txBox="1"/>
            <p:nvPr/>
          </p:nvSpPr>
          <p:spPr>
            <a:xfrm>
              <a:off x="0" y="-66675"/>
              <a:ext cx="1807117" cy="14319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3100EB8-6268-E5C5-1231-11936BB93E7D}"/>
              </a:ext>
            </a:extLst>
          </p:cNvPr>
          <p:cNvGrpSpPr/>
          <p:nvPr/>
        </p:nvGrpSpPr>
        <p:grpSpPr>
          <a:xfrm>
            <a:off x="7145039" y="3964343"/>
            <a:ext cx="4096196" cy="4112579"/>
            <a:chOff x="9499100" y="3098041"/>
            <a:chExt cx="4378906" cy="4396420"/>
          </a:xfrm>
        </p:grpSpPr>
        <p:graphicFrame>
          <p:nvGraphicFramePr>
            <p:cNvPr id="37" name="차트 36">
              <a:extLst>
                <a:ext uri="{FF2B5EF4-FFF2-40B4-BE49-F238E27FC236}">
                  <a16:creationId xmlns:a16="http://schemas.microsoft.com/office/drawing/2014/main" id="{5B5A241D-7D2F-84F9-C49E-7EDE2C678E1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01432787"/>
                </p:ext>
              </p:extLst>
            </p:nvPr>
          </p:nvGraphicFramePr>
          <p:xfrm>
            <a:off x="9499100" y="3098261"/>
            <a:ext cx="2160000" cy="216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aphicFrame>
          <p:nvGraphicFramePr>
            <p:cNvPr id="38" name="차트 37">
              <a:extLst>
                <a:ext uri="{FF2B5EF4-FFF2-40B4-BE49-F238E27FC236}">
                  <a16:creationId xmlns:a16="http://schemas.microsoft.com/office/drawing/2014/main" id="{930D048E-3264-36BB-D162-7198975933F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32293274"/>
                </p:ext>
              </p:extLst>
            </p:nvPr>
          </p:nvGraphicFramePr>
          <p:xfrm>
            <a:off x="11715112" y="3098041"/>
            <a:ext cx="2160000" cy="216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graphicFrame>
          <p:nvGraphicFramePr>
            <p:cNvPr id="39" name="차트 38">
              <a:extLst>
                <a:ext uri="{FF2B5EF4-FFF2-40B4-BE49-F238E27FC236}">
                  <a16:creationId xmlns:a16="http://schemas.microsoft.com/office/drawing/2014/main" id="{E015B85A-9B5C-8C1B-1435-F1834664980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69209339"/>
                </p:ext>
              </p:extLst>
            </p:nvPr>
          </p:nvGraphicFramePr>
          <p:xfrm>
            <a:off x="9499100" y="5334461"/>
            <a:ext cx="2160000" cy="216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graphicFrame>
          <p:nvGraphicFramePr>
            <p:cNvPr id="40" name="차트 39">
              <a:extLst>
                <a:ext uri="{FF2B5EF4-FFF2-40B4-BE49-F238E27FC236}">
                  <a16:creationId xmlns:a16="http://schemas.microsoft.com/office/drawing/2014/main" id="{CC2B5BCD-9A3C-0523-8731-375539D9952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19352479"/>
                </p:ext>
              </p:extLst>
            </p:nvPr>
          </p:nvGraphicFramePr>
          <p:xfrm>
            <a:off x="11718006" y="5334241"/>
            <a:ext cx="2160000" cy="216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  <p:graphicFrame>
        <p:nvGraphicFramePr>
          <p:cNvPr id="30" name="차트 29">
            <a:extLst>
              <a:ext uri="{FF2B5EF4-FFF2-40B4-BE49-F238E27FC236}">
                <a16:creationId xmlns:a16="http://schemas.microsoft.com/office/drawing/2014/main" id="{101B2B8E-1DCC-DAAD-EB2C-108DEA2386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9899657"/>
              </p:ext>
            </p:extLst>
          </p:nvPr>
        </p:nvGraphicFramePr>
        <p:xfrm>
          <a:off x="1149664" y="4181692"/>
          <a:ext cx="4249406" cy="35309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DB3A3343-36E7-63C8-7E3A-75211E6B5549}"/>
              </a:ext>
            </a:extLst>
          </p:cNvPr>
          <p:cNvSpPr txBox="1"/>
          <p:nvPr/>
        </p:nvSpPr>
        <p:spPr>
          <a:xfrm>
            <a:off x="7373620" y="8411974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주요 </a:t>
            </a:r>
            <a:r>
              <a:rPr lang="en-US" altLang="ko-KR" dirty="0"/>
              <a:t>OECD </a:t>
            </a:r>
            <a:r>
              <a:rPr lang="ko-KR" altLang="en-US" dirty="0"/>
              <a:t>국가 국민들은 하루 </a:t>
            </a:r>
            <a:r>
              <a:rPr lang="en-US" altLang="ko-KR" dirty="0"/>
              <a:t>85% </a:t>
            </a:r>
            <a:r>
              <a:rPr lang="ko-KR" altLang="en-US" dirty="0"/>
              <a:t>이상의 시간을 실내에서 생활한다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47" name="Group 22">
            <a:extLst>
              <a:ext uri="{FF2B5EF4-FFF2-40B4-BE49-F238E27FC236}">
                <a16:creationId xmlns:a16="http://schemas.microsoft.com/office/drawing/2014/main" id="{CE165316-67DD-AF44-C87E-C9977D271762}"/>
              </a:ext>
            </a:extLst>
          </p:cNvPr>
          <p:cNvGrpSpPr/>
          <p:nvPr/>
        </p:nvGrpSpPr>
        <p:grpSpPr>
          <a:xfrm>
            <a:off x="12515707" y="2385327"/>
            <a:ext cx="4680000" cy="7200000"/>
            <a:chOff x="0" y="-66675"/>
            <a:chExt cx="1807117" cy="1431911"/>
          </a:xfrm>
          <a:noFill/>
        </p:grpSpPr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CB1EDB98-05F1-DA44-2C2D-5D99D8CD5607}"/>
                </a:ext>
              </a:extLst>
            </p:cNvPr>
            <p:cNvSpPr/>
            <p:nvPr/>
          </p:nvSpPr>
          <p:spPr>
            <a:xfrm>
              <a:off x="0" y="4921"/>
              <a:ext cx="1807117" cy="1360315"/>
            </a:xfrm>
            <a:custGeom>
              <a:avLst/>
              <a:gdLst/>
              <a:ahLst/>
              <a:cxnLst/>
              <a:rect l="l" t="t" r="r" b="b"/>
              <a:pathLst>
                <a:path w="1807117" h="1365236">
                  <a:moveTo>
                    <a:pt x="116969" y="0"/>
                  </a:moveTo>
                  <a:lnTo>
                    <a:pt x="1690148" y="0"/>
                  </a:lnTo>
                  <a:cubicBezTo>
                    <a:pt x="1721170" y="0"/>
                    <a:pt x="1750921" y="12323"/>
                    <a:pt x="1772857" y="34259"/>
                  </a:cubicBezTo>
                  <a:cubicBezTo>
                    <a:pt x="1794793" y="56195"/>
                    <a:pt x="1807117" y="85947"/>
                    <a:pt x="1807117" y="116969"/>
                  </a:cubicBezTo>
                  <a:lnTo>
                    <a:pt x="1807117" y="1248267"/>
                  </a:lnTo>
                  <a:cubicBezTo>
                    <a:pt x="1807117" y="1312867"/>
                    <a:pt x="1754748" y="1365236"/>
                    <a:pt x="1690148" y="1365236"/>
                  </a:cubicBezTo>
                  <a:lnTo>
                    <a:pt x="116969" y="1365236"/>
                  </a:lnTo>
                  <a:cubicBezTo>
                    <a:pt x="52369" y="1365236"/>
                    <a:pt x="0" y="1312867"/>
                    <a:pt x="0" y="1248267"/>
                  </a:cubicBezTo>
                  <a:lnTo>
                    <a:pt x="0" y="116969"/>
                  </a:lnTo>
                  <a:cubicBezTo>
                    <a:pt x="0" y="52369"/>
                    <a:pt x="52369" y="0"/>
                    <a:pt x="116969" y="0"/>
                  </a:cubicBezTo>
                  <a:close/>
                </a:path>
              </a:pathLst>
            </a:custGeom>
            <a:grpFill/>
            <a:ln w="19050" cap="rnd">
              <a:solidFill>
                <a:srgbClr val="CADAEA">
                  <a:alpha val="4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9" name="TextBox 24">
              <a:extLst>
                <a:ext uri="{FF2B5EF4-FFF2-40B4-BE49-F238E27FC236}">
                  <a16:creationId xmlns:a16="http://schemas.microsoft.com/office/drawing/2014/main" id="{7BCC976A-B17A-B00C-BBF0-C1F62B5B4C76}"/>
                </a:ext>
              </a:extLst>
            </p:cNvPr>
            <p:cNvSpPr txBox="1"/>
            <p:nvPr/>
          </p:nvSpPr>
          <p:spPr>
            <a:xfrm>
              <a:off x="0" y="-66675"/>
              <a:ext cx="1807117" cy="143191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B8032187-A584-A5DE-6EB9-31F3315EB031}"/>
              </a:ext>
            </a:extLst>
          </p:cNvPr>
          <p:cNvSpPr txBox="1"/>
          <p:nvPr/>
        </p:nvSpPr>
        <p:spPr>
          <a:xfrm>
            <a:off x="13106400" y="7872254"/>
            <a:ext cx="3770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실내 </a:t>
            </a:r>
            <a:r>
              <a:rPr lang="ko-KR" altLang="en-US" dirty="0" err="1"/>
              <a:t>공기질</a:t>
            </a:r>
            <a:r>
              <a:rPr lang="ko-KR" altLang="en-US" dirty="0"/>
              <a:t> 상태를 모니터링하고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패턴 분석과 예측을 통해 효율적 관리를 지원하는 솔루션 개발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F1250A2-DC75-E5CD-01F9-75FA1E1EEA2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007" y="4495800"/>
            <a:ext cx="1295400" cy="1295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6DBBB37-3097-040A-EC66-4E2528E55AC2}"/>
              </a:ext>
            </a:extLst>
          </p:cNvPr>
          <p:cNvSpPr txBox="1"/>
          <p:nvPr/>
        </p:nvSpPr>
        <p:spPr>
          <a:xfrm>
            <a:off x="612769" y="3077854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n-ea"/>
              </a:rPr>
              <a:t>대기오염 피해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전 세계적으로 심각한 수준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989E6E7-A936-2C6B-B2A2-E5E4523E2ED5}"/>
              </a:ext>
            </a:extLst>
          </p:cNvPr>
          <p:cNvSpPr txBox="1"/>
          <p:nvPr/>
        </p:nvSpPr>
        <p:spPr>
          <a:xfrm>
            <a:off x="6833210" y="3156004"/>
            <a:ext cx="46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n-ea"/>
              </a:rPr>
              <a:t>주요 국가의 실내 체류 시간 비율</a:t>
            </a:r>
          </a:p>
        </p:txBody>
      </p:sp>
    </p:spTree>
    <p:extLst>
      <p:ext uri="{BB962C8B-B14F-4D97-AF65-F5344CB8AC3E}">
        <p14:creationId xmlns:p14="http://schemas.microsoft.com/office/powerpoint/2010/main" val="1858566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08F09-0E83-355B-523A-88FB6A5CA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C0FB5DA-5725-06B7-B20C-C78D73FD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612900"/>
            <a:ext cx="17716500" cy="8394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83CEC7A-695B-864E-E088-8459947D3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41300"/>
            <a:ext cx="17716500" cy="951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03FDF25-DA37-08E6-162B-CE82A511C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1511300"/>
            <a:ext cx="177165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64095E-DF0A-4BC9-A64C-811A710AC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901700"/>
            <a:ext cx="6172200" cy="1168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2990CDE-948B-B8BA-E88A-871C4E42E3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9500" y="622300"/>
            <a:ext cx="2514600" cy="762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5858241-2B3B-B74E-D98C-4E60FA46B5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">
            <a:off x="5168900" y="508000"/>
            <a:ext cx="1638300" cy="774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BF4378DA-B837-63A5-2846-80A15BFE57F7}"/>
              </a:ext>
            </a:extLst>
          </p:cNvPr>
          <p:cNvSpPr txBox="1"/>
          <p:nvPr/>
        </p:nvSpPr>
        <p:spPr>
          <a:xfrm>
            <a:off x="5943600" y="977900"/>
            <a:ext cx="632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개발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내용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 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648D121-866E-C28F-0A33-3F95EE9FF957}"/>
              </a:ext>
            </a:extLst>
          </p:cNvPr>
          <p:cNvSpPr txBox="1"/>
          <p:nvPr/>
        </p:nvSpPr>
        <p:spPr>
          <a:xfrm>
            <a:off x="812800" y="1028700"/>
            <a:ext cx="438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2025-1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학기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캡스톤디자인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성과발표회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57F33A-2A97-A599-BCEE-167A3CE16C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2324100"/>
            <a:ext cx="9299575" cy="713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67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200B7-7C33-A0D8-19A3-353472041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701500-4258-BEFA-2582-C14434403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612900"/>
            <a:ext cx="17716500" cy="8394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540E3C0-CB99-9356-9B34-8F786341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41300"/>
            <a:ext cx="17716500" cy="951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CC59291-B46F-48C3-4EEA-71682065E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1511300"/>
            <a:ext cx="177165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6EA33D0-E41E-9810-E81C-4DC9A9449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901700"/>
            <a:ext cx="6172200" cy="1168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D256C70-27AF-8F2E-CC05-08F6DF74B0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9500" y="622300"/>
            <a:ext cx="2514600" cy="762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D6FFDBD-8048-736F-F440-2CBB7D9A5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">
            <a:off x="5168900" y="508000"/>
            <a:ext cx="1638300" cy="774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C4AFDD6-C44F-9574-7301-505B4DC21A2F}"/>
              </a:ext>
            </a:extLst>
          </p:cNvPr>
          <p:cNvSpPr txBox="1"/>
          <p:nvPr/>
        </p:nvSpPr>
        <p:spPr>
          <a:xfrm>
            <a:off x="5943600" y="977900"/>
            <a:ext cx="632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개발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내용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 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6F3F846-7A8F-B3E8-2CE0-1243E15C7A7A}"/>
              </a:ext>
            </a:extLst>
          </p:cNvPr>
          <p:cNvSpPr txBox="1"/>
          <p:nvPr/>
        </p:nvSpPr>
        <p:spPr>
          <a:xfrm>
            <a:off x="812800" y="1028700"/>
            <a:ext cx="438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2025-1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학기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캡스톤디자인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성과발표회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C1472D-0920-1A2A-3470-23E6AB57D952}"/>
                  </a:ext>
                </a:extLst>
              </p:cNvPr>
              <p:cNvSpPr txBox="1"/>
              <p:nvPr/>
            </p:nvSpPr>
            <p:spPr>
              <a:xfrm>
                <a:off x="2991827" y="7934217"/>
                <a:ext cx="5459828" cy="10962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4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ko-KR" sz="4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altLang="ko-KR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4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num>
                      <m:den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4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altLang="ko-KR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4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)))</m:t>
                        </m:r>
                      </m:den>
                    </m:f>
                  </m:oMath>
                </a14:m>
                <a:r>
                  <a:rPr lang="ko-KR" altLang="en-US" sz="4400" dirty="0"/>
                  <a:t> 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C1472D-0920-1A2A-3470-23E6AB57D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827" y="7934217"/>
                <a:ext cx="5459828" cy="10962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E41768D-F816-20E2-4E79-D9AFE1082DE5}"/>
              </a:ext>
            </a:extLst>
          </p:cNvPr>
          <p:cNvSpPr txBox="1"/>
          <p:nvPr/>
        </p:nvSpPr>
        <p:spPr>
          <a:xfrm>
            <a:off x="9105900" y="8066849"/>
            <a:ext cx="545982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s(</a:t>
            </a:r>
            <a:r>
              <a:rPr lang="en-US" altLang="ko-KR" dirty="0" err="1"/>
              <a:t>i</a:t>
            </a:r>
            <a:r>
              <a:rPr lang="en-US" altLang="ko-KR" dirty="0"/>
              <a:t>): </a:t>
            </a:r>
            <a:r>
              <a:rPr lang="ko-KR" altLang="en-US" dirty="0"/>
              <a:t>실루엣 계수 </a:t>
            </a:r>
            <a:r>
              <a:rPr lang="en-US" altLang="ko-KR" dirty="0"/>
              <a:t>(Silhouette Score)</a:t>
            </a:r>
          </a:p>
          <a:p>
            <a:r>
              <a:rPr lang="en-US" altLang="ko-KR" dirty="0"/>
              <a:t>a(</a:t>
            </a:r>
            <a:r>
              <a:rPr lang="en-US" altLang="ko-KR" dirty="0" err="1"/>
              <a:t>i</a:t>
            </a:r>
            <a:r>
              <a:rPr lang="en-US" altLang="ko-KR" dirty="0"/>
              <a:t>): </a:t>
            </a:r>
            <a:r>
              <a:rPr lang="ko-KR" altLang="en-US" dirty="0"/>
              <a:t>같은 군집 내 다른 데이터 포인트와의 거리의 평균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b(</a:t>
            </a:r>
            <a:r>
              <a:rPr lang="en-US" altLang="ko-KR" dirty="0" err="1"/>
              <a:t>i</a:t>
            </a:r>
            <a:r>
              <a:rPr lang="en-US" altLang="ko-KR" dirty="0"/>
              <a:t>): </a:t>
            </a:r>
            <a:r>
              <a:rPr lang="ko-KR" altLang="en-US" dirty="0"/>
              <a:t>해당 데이터 포인트가 속하지 않은 군집과의 거리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33BE2B-C3D6-785B-FB7E-5EE44680A7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54" y="2311715"/>
            <a:ext cx="15156091" cy="538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28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40965-E9E3-62B6-44E5-CD6223B29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11B23AF-F08C-21BC-21B0-71C97DAB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612900"/>
            <a:ext cx="17716500" cy="8394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7022112-F688-129B-7BD4-9B8ADAAD7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41300"/>
            <a:ext cx="17716500" cy="951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33D00CE-CA2F-8E59-69C4-59B7C1040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1511300"/>
            <a:ext cx="177165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859489-A423-17BE-041A-F48E31CBA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901700"/>
            <a:ext cx="6172200" cy="1168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218FF05-BE5C-F7F9-057A-8795C60623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9500" y="622300"/>
            <a:ext cx="2514600" cy="762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AB89424-2664-7B1B-CF5D-A2B5DED9BB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">
            <a:off x="5168900" y="508000"/>
            <a:ext cx="1638300" cy="774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14C4098-8490-16BA-6E66-6C39900946F3}"/>
              </a:ext>
            </a:extLst>
          </p:cNvPr>
          <p:cNvSpPr txBox="1"/>
          <p:nvPr/>
        </p:nvSpPr>
        <p:spPr>
          <a:xfrm>
            <a:off x="5943600" y="977900"/>
            <a:ext cx="632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개발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내용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 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550AE1D-8DD7-37A1-9A6F-E818E10A0667}"/>
              </a:ext>
            </a:extLst>
          </p:cNvPr>
          <p:cNvSpPr txBox="1"/>
          <p:nvPr/>
        </p:nvSpPr>
        <p:spPr>
          <a:xfrm>
            <a:off x="812800" y="1028700"/>
            <a:ext cx="438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2025-1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학기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캡스톤디자인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성과발표회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B1E1BD-B809-080D-839E-A92D860C3DA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3554511"/>
            <a:ext cx="16764000" cy="288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85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37ECB-5158-D36C-48E5-9AA66D6A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BDE2CA4-474F-AC86-22E1-18268F165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612900"/>
            <a:ext cx="17716500" cy="8394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3B3E907-C2B0-1448-0F44-8B8370D0B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41300"/>
            <a:ext cx="17716500" cy="9512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68B6DC8-7232-5C8E-1A27-454DBF6E5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1511300"/>
            <a:ext cx="177165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D062735-A89C-B559-BC95-49AB759B3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901700"/>
            <a:ext cx="6172200" cy="1168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23403B-B9F1-BAEE-71B3-6B751BFBA3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9500" y="622300"/>
            <a:ext cx="2514600" cy="762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E231B21-B02E-5CC9-989E-492787191B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">
            <a:off x="5168900" y="508000"/>
            <a:ext cx="1638300" cy="774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3B7B6E7C-62C2-3486-42C0-0905B1F23371}"/>
              </a:ext>
            </a:extLst>
          </p:cNvPr>
          <p:cNvSpPr txBox="1"/>
          <p:nvPr/>
        </p:nvSpPr>
        <p:spPr>
          <a:xfrm>
            <a:off x="5943600" y="977900"/>
            <a:ext cx="6324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개발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6000" b="0" i="0" u="none" strike="noStrike" spc="-200">
                <a:solidFill>
                  <a:srgbClr val="000000"/>
                </a:solidFill>
                <a:ea typeface="Cafe24 Ssurround"/>
              </a:rPr>
              <a:t>내용</a:t>
            </a:r>
            <a:r>
              <a:rPr lang="en-US" sz="6000" b="0" i="0" u="none" strike="noStrike" spc="-200">
                <a:solidFill>
                  <a:srgbClr val="000000"/>
                </a:solidFill>
                <a:latin typeface="Cafe24 Ssurround"/>
              </a:rPr>
              <a:t> 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5E77077-0ECD-793C-6122-63BC844512DD}"/>
              </a:ext>
            </a:extLst>
          </p:cNvPr>
          <p:cNvSpPr txBox="1"/>
          <p:nvPr/>
        </p:nvSpPr>
        <p:spPr>
          <a:xfrm>
            <a:off x="812800" y="1028700"/>
            <a:ext cx="438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2025-1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학기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캡스톤디자인</a:t>
            </a:r>
            <a:r>
              <a:rPr lang="en-US" sz="2000" b="0" i="0" u="none" strike="noStrike" spc="-100">
                <a:solidFill>
                  <a:srgbClr val="95B2CE"/>
                </a:solidFill>
                <a:latin typeface="Cafe24 Ssurround air"/>
              </a:rPr>
              <a:t> </a:t>
            </a:r>
            <a:r>
              <a:rPr lang="ko-KR" sz="2000" b="0" i="0" u="none" strike="noStrike" spc="-100">
                <a:solidFill>
                  <a:srgbClr val="95B2CE"/>
                </a:solidFill>
                <a:ea typeface="Cafe24 Ssurround air"/>
              </a:rPr>
              <a:t>성과발표회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789E5D-F090-353D-1EB7-934A3D6C5A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76" y="3314700"/>
            <a:ext cx="17716500" cy="471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2658</TotalTime>
  <Words>646</Words>
  <Application>Microsoft Office PowerPoint</Application>
  <PresentationFormat>사용자 지정</PresentationFormat>
  <Paragraphs>118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Calibri</vt:lpstr>
      <vt:lpstr>Cafe24 Ssurround air</vt:lpstr>
      <vt:lpstr>Cambria Math</vt:lpstr>
      <vt:lpstr>TDTD순고딕</vt:lpstr>
      <vt:lpstr>Calibri Light</vt:lpstr>
      <vt:lpstr>Symbol</vt:lpstr>
      <vt:lpstr>Cafe24 Ssurround</vt:lpstr>
      <vt:lpstr>맑은 고딕</vt:lpstr>
      <vt:lpstr>Arial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오수빈</cp:lastModifiedBy>
  <cp:revision>40</cp:revision>
  <dcterms:created xsi:type="dcterms:W3CDTF">2006-08-16T00:00:00Z</dcterms:created>
  <dcterms:modified xsi:type="dcterms:W3CDTF">2025-06-25T09:29:10Z</dcterms:modified>
</cp:coreProperties>
</file>